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41" r:id="rId7"/>
    <p:sldMasterId id="2147484630" r:id="rId8"/>
    <p:sldMasterId id="2147484643" r:id="rId9"/>
    <p:sldMasterId id="2147484670" r:id="rId10"/>
  </p:sldMasterIdLst>
  <p:notesMasterIdLst>
    <p:notesMasterId r:id="rId28"/>
  </p:notesMasterIdLst>
  <p:handoutMasterIdLst>
    <p:handoutMasterId r:id="rId29"/>
  </p:handoutMasterIdLst>
  <p:sldIdLst>
    <p:sldId id="1675" r:id="rId11"/>
    <p:sldId id="1786" r:id="rId12"/>
    <p:sldId id="1697" r:id="rId13"/>
    <p:sldId id="1773" r:id="rId14"/>
    <p:sldId id="1777" r:id="rId15"/>
    <p:sldId id="1776" r:id="rId16"/>
    <p:sldId id="1585" r:id="rId17"/>
    <p:sldId id="1780" r:id="rId18"/>
    <p:sldId id="1781" r:id="rId19"/>
    <p:sldId id="1782" r:id="rId20"/>
    <p:sldId id="1783" r:id="rId21"/>
    <p:sldId id="1784" r:id="rId22"/>
    <p:sldId id="1785" r:id="rId23"/>
    <p:sldId id="1666" r:id="rId24"/>
    <p:sldId id="1693" r:id="rId25"/>
    <p:sldId id="1667" r:id="rId26"/>
    <p:sldId id="1668" r:id="rId2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2017 Light Gray Template" id="{E1C8FB21-FF75-44A0-8090-B2FB240B014B}">
          <p14:sldIdLst>
            <p14:sldId id="1675"/>
            <p14:sldId id="1786"/>
            <p14:sldId id="1697"/>
            <p14:sldId id="1773"/>
            <p14:sldId id="1777"/>
            <p14:sldId id="1776"/>
            <p14:sldId id="1585"/>
            <p14:sldId id="1780"/>
            <p14:sldId id="1781"/>
            <p14:sldId id="1782"/>
            <p14:sldId id="1783"/>
            <p14:sldId id="1784"/>
            <p14:sldId id="1785"/>
            <p14:sldId id="1666"/>
            <p14:sldId id="1693"/>
            <p14:sldId id="1667"/>
            <p14:sldId id="1668"/>
          </p14:sldIdLst>
        </p14:section>
        <p14:section name="Build 2017 Dark Gray Template" id="{BB00CB64-77A4-4BA9-B0A0-EF2154DA307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arlotte Betterley" initials="CB" lastIdx="14" clrIdx="5">
    <p:extLst>
      <p:ext uri="{19B8F6BF-5375-455C-9EA6-DF929625EA0E}">
        <p15:presenceInfo xmlns:p15="http://schemas.microsoft.com/office/powerpoint/2012/main" userId="S-1-5-21-2127521184-1604012920-1887927527-73138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323232"/>
    <a:srgbClr val="000000"/>
    <a:srgbClr val="E6E6E6"/>
    <a:srgbClr val="D2D2D2"/>
    <a:srgbClr val="505050"/>
    <a:srgbClr val="525252"/>
    <a:srgbClr val="0078D7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4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Betterley" userId="d8ee8a02-7356-4bd7-b3ca-129110e73153" providerId="ADAL" clId="{D8879E96-6290-4C95-AC80-FFDF35783027}"/>
    <pc:docChg chg="custSel modSld">
      <pc:chgData name="Charlotte Betterley" userId="d8ee8a02-7356-4bd7-b3ca-129110e73153" providerId="ADAL" clId="{D8879E96-6290-4C95-AC80-FFDF35783027}" dt="2017-05-22T21:38:55.886" v="155" actId="20577"/>
      <pc:docMkLst>
        <pc:docMk/>
      </pc:docMkLst>
      <pc:sldChg chg="modSp">
        <pc:chgData name="Charlotte Betterley" userId="d8ee8a02-7356-4bd7-b3ca-129110e73153" providerId="ADAL" clId="{D8879E96-6290-4C95-AC80-FFDF35783027}" dt="2017-05-22T21:27:58.245" v="37" actId="0"/>
        <pc:sldMkLst>
          <pc:docMk/>
          <pc:sldMk cId="630664867" sldId="1585"/>
        </pc:sldMkLst>
        <pc:spChg chg="mod">
          <ac:chgData name="Charlotte Betterley" userId="d8ee8a02-7356-4bd7-b3ca-129110e73153" providerId="ADAL" clId="{D8879E96-6290-4C95-AC80-FFDF35783027}" dt="2017-05-22T21:27:28.308" v="17" actId="1076"/>
          <ac:spMkLst>
            <pc:docMk/>
            <pc:sldMk cId="630664867" sldId="1585"/>
            <ac:spMk id="2" creationId="{568EBD8D-7F8B-4416-B566-26318E021540}"/>
          </ac:spMkLst>
        </pc:spChg>
        <pc:spChg chg="mod">
          <ac:chgData name="Charlotte Betterley" userId="d8ee8a02-7356-4bd7-b3ca-129110e73153" providerId="ADAL" clId="{D8879E96-6290-4C95-AC80-FFDF35783027}" dt="2017-05-22T21:27:58.245" v="37" actId="0"/>
          <ac:spMkLst>
            <pc:docMk/>
            <pc:sldMk cId="630664867" sldId="1585"/>
            <ac:spMk id="3" creationId="{AF8A87BA-4F48-4336-A688-234F447CFD34}"/>
          </ac:spMkLst>
        </pc:spChg>
        <pc:picChg chg="mod">
          <ac:chgData name="Charlotte Betterley" userId="d8ee8a02-7356-4bd7-b3ca-129110e73153" providerId="ADAL" clId="{D8879E96-6290-4C95-AC80-FFDF35783027}" dt="2017-05-22T21:27:31.541" v="18" actId="1076"/>
          <ac:picMkLst>
            <pc:docMk/>
            <pc:sldMk cId="630664867" sldId="1585"/>
            <ac:picMk id="4" creationId="{CF68545D-837D-4DD4-9ED7-A9C22D767FDC}"/>
          </ac:picMkLst>
        </pc:picChg>
      </pc:sldChg>
      <pc:sldChg chg="modSp modAnim">
        <pc:chgData name="Charlotte Betterley" userId="d8ee8a02-7356-4bd7-b3ca-129110e73153" providerId="ADAL" clId="{D8879E96-6290-4C95-AC80-FFDF35783027}" dt="2017-05-22T21:28:32.858" v="64" actId="0"/>
        <pc:sldMkLst>
          <pc:docMk/>
          <pc:sldMk cId="1252015099" sldId="1586"/>
        </pc:sldMkLst>
        <pc:spChg chg="mod">
          <ac:chgData name="Charlotte Betterley" userId="d8ee8a02-7356-4bd7-b3ca-129110e73153" providerId="ADAL" clId="{D8879E96-6290-4C95-AC80-FFDF35783027}" dt="2017-05-22T21:28:32.858" v="64" actId="0"/>
          <ac:spMkLst>
            <pc:docMk/>
            <pc:sldMk cId="1252015099" sldId="1586"/>
            <ac:spMk id="3" creationId="{AF8A87BA-4F48-4336-A688-234F447CFD34}"/>
          </ac:spMkLst>
        </pc:spChg>
        <pc:spChg chg="mod">
          <ac:chgData name="Charlotte Betterley" userId="d8ee8a02-7356-4bd7-b3ca-129110e73153" providerId="ADAL" clId="{D8879E96-6290-4C95-AC80-FFDF35783027}" dt="2017-05-22T21:28:08.616" v="38" actId="6549"/>
          <ac:spMkLst>
            <pc:docMk/>
            <pc:sldMk cId="1252015099" sldId="1586"/>
            <ac:spMk id="2" creationId="{568EBD8D-7F8B-4416-B566-26318E021540}"/>
          </ac:spMkLst>
        </pc:spChg>
      </pc:sldChg>
      <pc:sldChg chg="modSp">
        <pc:chgData name="Charlotte Betterley" userId="d8ee8a02-7356-4bd7-b3ca-129110e73153" providerId="ADAL" clId="{D8879E96-6290-4C95-AC80-FFDF35783027}" dt="2017-05-22T21:30:06.655" v="81" actId="20577"/>
        <pc:sldMkLst>
          <pc:docMk/>
          <pc:sldMk cId="3617321209" sldId="1587"/>
        </pc:sldMkLst>
        <pc:spChg chg="mod">
          <ac:chgData name="Charlotte Betterley" userId="d8ee8a02-7356-4bd7-b3ca-129110e73153" providerId="ADAL" clId="{D8879E96-6290-4C95-AC80-FFDF35783027}" dt="2017-05-22T21:30:06.655" v="81" actId="20577"/>
          <ac:spMkLst>
            <pc:docMk/>
            <pc:sldMk cId="3617321209" sldId="1587"/>
            <ac:spMk id="2" creationId="{64EF444B-86A1-40EC-8A48-9FE8E9C7A916}"/>
          </ac:spMkLst>
        </pc:spChg>
      </pc:sldChg>
      <pc:sldChg chg="modSp">
        <pc:chgData name="Charlotte Betterley" userId="d8ee8a02-7356-4bd7-b3ca-129110e73153" providerId="ADAL" clId="{D8879E96-6290-4C95-AC80-FFDF35783027}" dt="2017-05-22T21:33:24.193" v="109" actId="20577"/>
        <pc:sldMkLst>
          <pc:docMk/>
          <pc:sldMk cId="2744995397" sldId="1588"/>
        </pc:sldMkLst>
        <pc:spChg chg="mod">
          <ac:chgData name="Charlotte Betterley" userId="d8ee8a02-7356-4bd7-b3ca-129110e73153" providerId="ADAL" clId="{D8879E96-6290-4C95-AC80-FFDF35783027}" dt="2017-05-22T21:33:24.193" v="109" actId="20577"/>
          <ac:spMkLst>
            <pc:docMk/>
            <pc:sldMk cId="2744995397" sldId="1588"/>
            <ac:spMk id="3" creationId="{00000000-0000-0000-0000-000000000000}"/>
          </ac:spMkLst>
        </pc:spChg>
      </pc:sldChg>
      <pc:sldChg chg="modSp">
        <pc:chgData name="Charlotte Betterley" userId="d8ee8a02-7356-4bd7-b3ca-129110e73153" providerId="ADAL" clId="{D8879E96-6290-4C95-AC80-FFDF35783027}" dt="2017-05-22T21:37:31.480" v="138" actId="20577"/>
        <pc:sldMkLst>
          <pc:docMk/>
          <pc:sldMk cId="3586078708" sldId="1591"/>
        </pc:sldMkLst>
        <pc:spChg chg="mod">
          <ac:chgData name="Charlotte Betterley" userId="d8ee8a02-7356-4bd7-b3ca-129110e73153" providerId="ADAL" clId="{D8879E96-6290-4C95-AC80-FFDF35783027}" dt="2017-05-22T21:37:31.480" v="138" actId="20577"/>
          <ac:spMkLst>
            <pc:docMk/>
            <pc:sldMk cId="3586078708" sldId="1591"/>
            <ac:spMk id="2" creationId="{00000000-0000-0000-0000-000000000000}"/>
          </ac:spMkLst>
        </pc:spChg>
      </pc:sldChg>
      <pc:sldChg chg="modSp">
        <pc:chgData name="Charlotte Betterley" userId="d8ee8a02-7356-4bd7-b3ca-129110e73153" providerId="ADAL" clId="{D8879E96-6290-4C95-AC80-FFDF35783027}" dt="2017-05-22T21:38:55.886" v="155" actId="20577"/>
        <pc:sldMkLst>
          <pc:docMk/>
          <pc:sldMk cId="3227202618" sldId="1592"/>
        </pc:sldMkLst>
        <pc:spChg chg="mod">
          <ac:chgData name="Charlotte Betterley" userId="d8ee8a02-7356-4bd7-b3ca-129110e73153" providerId="ADAL" clId="{D8879E96-6290-4C95-AC80-FFDF35783027}" dt="2017-05-22T21:38:55.886" v="155" actId="20577"/>
          <ac:spMkLst>
            <pc:docMk/>
            <pc:sldMk cId="3227202618" sldId="1592"/>
            <ac:spMk id="2" creationId="{88474E24-566A-4D82-9D59-9CF92ED9BBD7}"/>
          </ac:spMkLst>
        </pc:spChg>
      </pc:sldChg>
      <pc:sldChg chg="modSp">
        <pc:chgData name="Charlotte Betterley" userId="d8ee8a02-7356-4bd7-b3ca-129110e73153" providerId="ADAL" clId="{D8879E96-6290-4C95-AC80-FFDF35783027}" dt="2017-05-22T21:26:52.938" v="2" actId="20577"/>
        <pc:sldMkLst>
          <pc:docMk/>
          <pc:sldMk cId="3511336600" sldId="1675"/>
        </pc:sldMkLst>
        <pc:spChg chg="mod">
          <ac:chgData name="Charlotte Betterley" userId="d8ee8a02-7356-4bd7-b3ca-129110e73153" providerId="ADAL" clId="{D8879E96-6290-4C95-AC80-FFDF35783027}" dt="2017-05-22T21:26:52.938" v="2" actId="20577"/>
          <ac:spMkLst>
            <pc:docMk/>
            <pc:sldMk cId="3511336600" sldId="1675"/>
            <ac:spMk id="4" creationId="{00000000-0000-0000-0000-000000000000}"/>
          </ac:spMkLst>
        </pc:spChg>
      </pc:sldChg>
    </pc:docChg>
  </pc:docChgLst>
  <pc:docChgLst>
    <pc:chgData name="Darren Jefford" userId="c015bc4e-a3d8-467f-9aa2-72ac0d7c781f" providerId="ADAL" clId="{639E4E6A-87C1-45FE-A8EC-1DBF27E064A0}"/>
    <pc:docChg chg="undo delSld modSld modSection">
      <pc:chgData name="Darren Jefford" userId="c015bc4e-a3d8-467f-9aa2-72ac0d7c781f" providerId="ADAL" clId="{639E4E6A-87C1-45FE-A8EC-1DBF27E064A0}" dt="2017-05-01T20:40:49.783" v="101" actId="2696"/>
      <pc:docMkLst>
        <pc:docMk/>
      </pc:docMkLst>
      <pc:sldChg chg="modSp">
        <pc:chgData name="Darren Jefford" userId="c015bc4e-a3d8-467f-9aa2-72ac0d7c781f" providerId="ADAL" clId="{639E4E6A-87C1-45FE-A8EC-1DBF27E064A0}" dt="2017-05-01T20:38:50.506" v="98" actId="20577"/>
        <pc:sldMkLst>
          <pc:docMk/>
          <pc:sldMk cId="3788647698" sldId="1502"/>
        </pc:sldMkLst>
        <pc:spChg chg="mod">
          <ac:chgData name="Darren Jefford" userId="c015bc4e-a3d8-467f-9aa2-72ac0d7c781f" providerId="ADAL" clId="{639E4E6A-87C1-45FE-A8EC-1DBF27E064A0}" dt="2017-05-01T20:30:42.129" v="89" actId="20577"/>
          <ac:spMkLst>
            <pc:docMk/>
            <pc:sldMk cId="3788647698" sldId="1502"/>
            <ac:spMk id="5" creationId="{00000000-0000-0000-0000-000000000000}"/>
          </ac:spMkLst>
        </pc:spChg>
        <pc:spChg chg="mod">
          <ac:chgData name="Darren Jefford" userId="c015bc4e-a3d8-467f-9aa2-72ac0d7c781f" providerId="ADAL" clId="{639E4E6A-87C1-45FE-A8EC-1DBF27E064A0}" dt="2017-05-01T20:38:33.842" v="93" actId="14100"/>
          <ac:spMkLst>
            <pc:docMk/>
            <pc:sldMk cId="3788647698" sldId="1502"/>
            <ac:spMk id="4" creationId="{00000000-0000-0000-0000-000000000000}"/>
          </ac:spMkLst>
        </pc:spChg>
        <pc:spChg chg="mod">
          <ac:chgData name="Darren Jefford" userId="c015bc4e-a3d8-467f-9aa2-72ac0d7c781f" providerId="ADAL" clId="{639E4E6A-87C1-45FE-A8EC-1DBF27E064A0}" dt="2017-05-01T20:38:50.506" v="98" actId="20577"/>
          <ac:spMkLst>
            <pc:docMk/>
            <pc:sldMk cId="3788647698" sldId="1502"/>
            <ac:spMk id="6" creationId="{00000000-0000-0000-0000-000000000000}"/>
          </ac:spMkLst>
        </pc:spChg>
      </pc:sldChg>
      <pc:sldChg chg="del">
        <pc:chgData name="Darren Jefford" userId="c015bc4e-a3d8-467f-9aa2-72ac0d7c781f" providerId="ADAL" clId="{639E4E6A-87C1-45FE-A8EC-1DBF27E064A0}" dt="2017-05-01T20:40:27.484" v="99" actId="2696"/>
        <pc:sldMkLst>
          <pc:docMk/>
          <pc:sldMk cId="3355163219" sldId="1550"/>
        </pc:sldMkLst>
      </pc:sldChg>
      <pc:sldChg chg="del">
        <pc:chgData name="Darren Jefford" userId="c015bc4e-a3d8-467f-9aa2-72ac0d7c781f" providerId="ADAL" clId="{639E4E6A-87C1-45FE-A8EC-1DBF27E064A0}" dt="2017-05-01T20:40:43.341" v="100" actId="2696"/>
        <pc:sldMkLst>
          <pc:docMk/>
          <pc:sldMk cId="2528545129" sldId="1552"/>
        </pc:sldMkLst>
      </pc:sldChg>
      <pc:sldChg chg="del">
        <pc:chgData name="Darren Jefford" userId="c015bc4e-a3d8-467f-9aa2-72ac0d7c781f" providerId="ADAL" clId="{639E4E6A-87C1-45FE-A8EC-1DBF27E064A0}" dt="2017-05-01T20:40:49.783" v="101" actId="2696"/>
        <pc:sldMkLst>
          <pc:docMk/>
          <pc:sldMk cId="281029544" sldId="1553"/>
        </pc:sldMkLst>
      </pc:sldChg>
    </pc:docChg>
  </pc:docChgLst>
  <pc:docChgLst>
    <pc:chgData name="Cha Zhang" userId="64707871-5be2-4c62-9dd7-b6a6dfee9e7a" providerId="ADAL" clId="{F729D561-BE4E-4D74-A8E7-2988299B4FFD}"/>
    <pc:docChg chg="modSld">
      <pc:chgData name="Cha Zhang" userId="64707871-5be2-4c62-9dd7-b6a6dfee9e7a" providerId="ADAL" clId="{F729D561-BE4E-4D74-A8E7-2988299B4FFD}" dt="2017-06-07T21:20:43.367" v="1" actId="20577"/>
      <pc:docMkLst>
        <pc:docMk/>
      </pc:docMkLst>
      <pc:sldChg chg="modSp">
        <pc:chgData name="Cha Zhang" userId="64707871-5be2-4c62-9dd7-b6a6dfee9e7a" providerId="ADAL" clId="{F729D561-BE4E-4D74-A8E7-2988299B4FFD}" dt="2017-06-07T21:20:43.367" v="1" actId="20577"/>
        <pc:sldMkLst>
          <pc:docMk/>
          <pc:sldMk cId="3511336600" sldId="1675"/>
        </pc:sldMkLst>
        <pc:spChg chg="mod">
          <ac:chgData name="Cha Zhang" userId="64707871-5be2-4c62-9dd7-b6a6dfee9e7a" providerId="ADAL" clId="{F729D561-BE4E-4D74-A8E7-2988299B4FFD}" dt="2017-06-07T21:20:43.367" v="1" actId="20577"/>
          <ac:spMkLst>
            <pc:docMk/>
            <pc:sldMk cId="3511336600" sldId="1675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6/27/2017 11:39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6/27/2017 11:39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7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AI Immersion Workshop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2BBF581-732A-4981-89E1-2F0CE0409254}" type="datetime8">
              <a:rPr lang="en-US" smtClean="0"/>
              <a:t>6/27/2017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09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(just</a:t>
            </a:r>
            <a:r>
              <a:rPr lang="en-US" baseline="0" dirty="0"/>
              <a:t> explain: (1) deserialization incl. </a:t>
            </a:r>
            <a:r>
              <a:rPr lang="en-US" baseline="0" dirty="0" err="1"/>
              <a:t>IDeserializer</a:t>
            </a:r>
            <a:r>
              <a:rPr lang="en-US" baseline="0" dirty="0"/>
              <a:t> and (2) auto-randomization)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90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47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99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25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6/27/2017 11:39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1307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8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41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0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4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87919243-CEB9-4BA2-A1AC-6985EA447281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50915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87919243-CEB9-4BA2-A1AC-6985EA447281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7946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87919243-CEB9-4BA2-A1AC-6985EA447281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114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0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66612" lvl="2" indent="0" defTabSz="966612" fontAlgn="ctr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baseline="0"/>
              <a:t>The toolkit is tested in production setting for accuracy, efficiency and scalability in a multi-GPU/multi-server environment.</a:t>
            </a:r>
            <a:endParaRPr lang="en-US"/>
          </a:p>
          <a:p>
            <a:pPr lvl="2" fontAlgn="ctr"/>
            <a:endParaRPr lang="en-US"/>
          </a:p>
          <a:p>
            <a:pPr lvl="2" fontAlgn="ctr"/>
            <a:r>
              <a:rPr lang="en-US"/>
              <a:t>The toolkit is designed to bring </a:t>
            </a:r>
            <a:r>
              <a:rPr lang="en-US" err="1"/>
              <a:t>lego</a:t>
            </a:r>
            <a:r>
              <a:rPr lang="en-US"/>
              <a:t> like extensibility allowing</a:t>
            </a:r>
            <a:r>
              <a:rPr lang="en-US" baseline="0"/>
              <a:t> for expression of arbitrary NN ……. Several use cases have been built using the toolkit for speech, image, text and combinations of the data types.</a:t>
            </a:r>
          </a:p>
          <a:p>
            <a:pPr lvl="2" font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3854-74A5-4B34-8F21-E347D4FBA1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61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fontAlgn="ctr"/>
            <a:r>
              <a:rPr lang="en-US"/>
              <a:t>In conclusion, cognitive toolkit provides easy</a:t>
            </a:r>
            <a:r>
              <a:rPr lang="en-US" baseline="0"/>
              <a:t> to use library of very performant deep learning application supporting very large production scale data. With its recent release of the Python APIs, </a:t>
            </a:r>
            <a:r>
              <a:rPr lang="en-US" baseline="0" err="1"/>
              <a:t>Congitive</a:t>
            </a:r>
            <a:r>
              <a:rPr lang="en-US" baseline="0"/>
              <a:t> toolkit offers a very flexible framework. We build and test for both </a:t>
            </a:r>
            <a:r>
              <a:rPr lang="en-US" baseline="0" err="1"/>
              <a:t>linux</a:t>
            </a:r>
            <a:r>
              <a:rPr lang="en-US" baseline="0"/>
              <a:t> and windows platforms. We embrace a completely open development environment in the true spirit of </a:t>
            </a:r>
            <a:r>
              <a:rPr lang="en-US" baseline="0" err="1"/>
              <a:t>Democratising</a:t>
            </a:r>
            <a:r>
              <a:rPr lang="en-US" baseline="0"/>
              <a:t> AI.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42793854-74A5-4B34-8F21-E347D4FBA119}" type="slidenum">
              <a:rPr lang="en-US" sz="1900" kern="0">
                <a:solidFill>
                  <a:sysClr val="windowText" lastClr="000000"/>
                </a:solidFill>
              </a:rPr>
              <a:pPr defTabSz="966612">
                <a:defRPr/>
              </a:pPr>
              <a:t>9</a:t>
            </a:fld>
            <a:endParaRPr lang="en-US" sz="19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79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25894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4030663"/>
            <a:ext cx="12436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865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274638" y="1211264"/>
            <a:ext cx="11658296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7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  <p:bldP spid="8" grpId="0" animBg="1"/>
      <p:bldP spid="8" grpId="1" animBg="1"/>
      <p:bldP spid="8" grpId="2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680" y="2383224"/>
            <a:ext cx="11275737" cy="421439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1813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29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680" y="2383224"/>
            <a:ext cx="11275737" cy="421439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1813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990101" y="6552018"/>
            <a:ext cx="3131408" cy="28120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1809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7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34980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11275737" cy="418587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89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4" y="717932"/>
            <a:ext cx="6712075" cy="70105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6693619" cy="418587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4" y="1340989"/>
            <a:ext cx="6712075" cy="595471"/>
          </a:xfrm>
        </p:spPr>
        <p:txBody>
          <a:bodyPr/>
          <a:lstStyle>
            <a:lvl1pPr marL="0" indent="0" algn="l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439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3162433"/>
            <a:ext cx="11306829" cy="66966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876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153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4824" y="2392999"/>
            <a:ext cx="5604691" cy="4185610"/>
          </a:xfrm>
        </p:spPr>
        <p:txBody>
          <a:bodyPr/>
          <a:lstStyle>
            <a:lvl1pPr marL="262647" indent="-262647">
              <a:buSzPct val="100000"/>
              <a:buFontTx/>
              <a:buBlip>
                <a:blip r:embed="rId2"/>
              </a:buBlip>
              <a:defRPr sz="2720" b="0">
                <a:solidFill>
                  <a:schemeClr val="bg1"/>
                </a:solidFill>
              </a:defRPr>
            </a:lvl1pPr>
            <a:lvl2pPr marL="910271" indent="-262647">
              <a:buSzPct val="100000"/>
              <a:buFontTx/>
              <a:buBlip>
                <a:blip r:embed="rId2"/>
              </a:buBlip>
              <a:defRPr sz="2266" b="0">
                <a:solidFill>
                  <a:schemeClr val="bg1"/>
                </a:solidFill>
              </a:defRPr>
            </a:lvl2pPr>
            <a:lvl3pPr marL="1422974" indent="-188891">
              <a:buSzPct val="100000"/>
              <a:buFontTx/>
              <a:buBlip>
                <a:blip r:embed="rId2"/>
              </a:buBlip>
              <a:defRPr sz="2040" b="0">
                <a:solidFill>
                  <a:schemeClr val="bg1"/>
                </a:solidFill>
              </a:defRPr>
            </a:lvl3pPr>
            <a:lvl4pPr marL="2011232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4pPr>
            <a:lvl5pPr marL="2399806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962" y="2392999"/>
            <a:ext cx="5604690" cy="4185610"/>
          </a:xfrm>
        </p:spPr>
        <p:txBody>
          <a:bodyPr/>
          <a:lstStyle>
            <a:lvl1pPr marL="262647" indent="-262647">
              <a:buSzPct val="100000"/>
              <a:buFontTx/>
              <a:buBlip>
                <a:blip r:embed="rId2"/>
              </a:buBlip>
              <a:defRPr sz="2720" b="0">
                <a:solidFill>
                  <a:schemeClr val="bg1"/>
                </a:solidFill>
              </a:defRPr>
            </a:lvl1pPr>
            <a:lvl2pPr marL="910271" indent="-262647">
              <a:buSzPct val="100000"/>
              <a:buFontTx/>
              <a:buBlip>
                <a:blip r:embed="rId2"/>
              </a:buBlip>
              <a:defRPr sz="2266" b="0">
                <a:solidFill>
                  <a:schemeClr val="bg1"/>
                </a:solidFill>
              </a:defRPr>
            </a:lvl2pPr>
            <a:lvl3pPr marL="1422974" indent="-188891">
              <a:buSzPct val="100000"/>
              <a:buFontTx/>
              <a:buBlip>
                <a:blip r:embed="rId2"/>
              </a:buBlip>
              <a:defRPr sz="2040" b="0">
                <a:solidFill>
                  <a:schemeClr val="bg1"/>
                </a:solidFill>
              </a:defRPr>
            </a:lvl3pPr>
            <a:lvl4pPr marL="2011232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4pPr>
            <a:lvl5pPr marL="2399806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37856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7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720" y="6065765"/>
            <a:ext cx="8915035" cy="418538"/>
          </a:xfrm>
        </p:spPr>
        <p:txBody>
          <a:bodyPr anchor="b"/>
          <a:lstStyle>
            <a:lvl1pPr algn="l">
              <a:defRPr sz="2266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07" y="5827214"/>
            <a:ext cx="8552862" cy="1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</p:spTree>
    <p:extLst>
      <p:ext uri="{BB962C8B-B14F-4D97-AF65-F5344CB8AC3E}">
        <p14:creationId xmlns:p14="http://schemas.microsoft.com/office/powerpoint/2010/main" val="24856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5858205"/>
            <a:ext cx="11306829" cy="606880"/>
          </a:xfrm>
        </p:spPr>
        <p:txBody>
          <a:bodyPr anchor="ctr"/>
          <a:lstStyle>
            <a:lvl1pPr algn="l">
              <a:defRPr sz="362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7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274638" y="1211264"/>
            <a:ext cx="11658296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72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  <p:bldP spid="8" grpId="0" animBg="1"/>
      <p:bldP spid="8" grpId="1" animBg="1"/>
      <p:bldP spid="8" grpId="2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612233"/>
            <a:ext cx="12436478" cy="2911642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9667" y="1856412"/>
            <a:ext cx="11887200" cy="122758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8698" y="3423809"/>
            <a:ext cx="10195024" cy="8038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5254" y="489050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9" y="2023254"/>
            <a:ext cx="7467599" cy="182073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3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3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4" y="3972357"/>
            <a:ext cx="10195024" cy="7473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1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855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8566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97566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57230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153612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03737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1473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9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56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958740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299432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537807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7963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140511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9940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2533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54945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98619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37434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882910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618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02710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4030663"/>
            <a:ext cx="12436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65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0994" y="2057809"/>
            <a:ext cx="6698122" cy="1714631"/>
          </a:xfrm>
        </p:spPr>
        <p:txBody>
          <a:bodyPr anchor="b">
            <a:normAutofit/>
          </a:bodyPr>
          <a:lstStyle>
            <a:lvl1pPr algn="l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133" y="3967719"/>
            <a:ext cx="6689115" cy="1252833"/>
          </a:xfrm>
        </p:spPr>
        <p:txBody>
          <a:bodyPr/>
          <a:lstStyle>
            <a:lvl1pPr marL="0" indent="0" algn="l">
              <a:buNone/>
              <a:defRPr sz="2448">
                <a:solidFill>
                  <a:srgbClr val="BBD80B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15461691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115227" y="2483565"/>
            <a:ext cx="10189123" cy="1714631"/>
          </a:xfrm>
        </p:spPr>
        <p:txBody>
          <a:bodyPr anchor="b">
            <a:normAutofit/>
          </a:bodyPr>
          <a:lstStyle>
            <a:lvl1pPr algn="ctr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chapter</a:t>
            </a:r>
            <a:br>
              <a:rPr lang="en-US"/>
            </a:br>
            <a:r>
              <a:rPr lang="en-US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8171806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32603253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42402182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7"/>
            <a:ext cx="10726460" cy="79335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6972752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9589637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650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862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125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0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528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888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568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888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113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45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902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74638" y="1211264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45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612233"/>
            <a:ext cx="12436478" cy="2911642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9667" y="1856412"/>
            <a:ext cx="11887200" cy="122758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8698" y="3423809"/>
            <a:ext cx="10195024" cy="8038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5254" y="489050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9" y="2023254"/>
            <a:ext cx="7467599" cy="182073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3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3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4" y="3972357"/>
            <a:ext cx="10195024" cy="7473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88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855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8566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49818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435319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72820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5053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635210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9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15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064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43755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750816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5734276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358231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65062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47263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20240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495862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31010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165530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059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6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  <p:sldLayoutId id="2147484669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708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  <p:sldLayoutId id="2147484534" r:id="rId19"/>
    <p:sldLayoutId id="2147484535" r:id="rId20"/>
    <p:sldLayoutId id="2147484536" r:id="rId21"/>
    <p:sldLayoutId id="2147484537" r:id="rId22"/>
    <p:sldLayoutId id="2147484538" r:id="rId23"/>
    <p:sldLayoutId id="2147484539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119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2" r:id="rId1"/>
    <p:sldLayoutId id="2147484543" r:id="rId2"/>
    <p:sldLayoutId id="2147484544" r:id="rId3"/>
    <p:sldLayoutId id="2147484545" r:id="rId4"/>
    <p:sldLayoutId id="2147484546" r:id="rId5"/>
    <p:sldLayoutId id="2147484703" r:id="rId6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08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/>
        <a:buChar char="•"/>
        <a:defRPr sz="2856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448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04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  <p:sldLayoutId id="2147484642" r:id="rId1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024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4" r:id="rId1"/>
    <p:sldLayoutId id="2147484645" r:id="rId2"/>
    <p:sldLayoutId id="2147484646" r:id="rId3"/>
    <p:sldLayoutId id="2147484647" r:id="rId4"/>
    <p:sldLayoutId id="2147484648" r:id="rId5"/>
    <p:sldLayoutId id="2147484649" r:id="rId6"/>
    <p:sldLayoutId id="2147484650" r:id="rId7"/>
    <p:sldLayoutId id="2147484651" r:id="rId8"/>
    <p:sldLayoutId id="2147484652" r:id="rId9"/>
    <p:sldLayoutId id="2147484653" r:id="rId10"/>
    <p:sldLayoutId id="2147484654" r:id="rId11"/>
    <p:sldLayoutId id="2147484655" r:id="rId12"/>
    <p:sldLayoutId id="2147484656" r:id="rId13"/>
    <p:sldLayoutId id="2147484657" r:id="rId14"/>
    <p:sldLayoutId id="2147484658" r:id="rId15"/>
    <p:sldLayoutId id="2147484659" r:id="rId16"/>
    <p:sldLayoutId id="2147484660" r:id="rId17"/>
    <p:sldLayoutId id="2147484661" r:id="rId18"/>
    <p:sldLayoutId id="2147484662" r:id="rId19"/>
    <p:sldLayoutId id="2147484663" r:id="rId20"/>
    <p:sldLayoutId id="2147484664" r:id="rId21"/>
    <p:sldLayoutId id="2147484665" r:id="rId22"/>
    <p:sldLayoutId id="2147484666" r:id="rId23"/>
    <p:sldLayoutId id="2147484667" r:id="rId24"/>
    <p:sldLayoutId id="2147484668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405" y="740603"/>
            <a:ext cx="11303667" cy="66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6419" y="2269144"/>
            <a:ext cx="11276031" cy="442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064453" y="6608183"/>
            <a:ext cx="363849" cy="18312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63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90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90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508121" y="6647998"/>
            <a:ext cx="661336" cy="12214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</p:grpSp>
    </p:spTree>
    <p:extLst>
      <p:ext uri="{BB962C8B-B14F-4D97-AF65-F5344CB8AC3E}">
        <p14:creationId xmlns:p14="http://schemas.microsoft.com/office/powerpoint/2010/main" val="21536997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8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5pPr>
      <a:lvl6pPr marL="518099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6pPr>
      <a:lvl7pPr marL="1036198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7pPr>
      <a:lvl8pPr marL="1554297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8pPr>
      <a:lvl9pPr marL="2072396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2266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47624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2040" b="0">
          <a:solidFill>
            <a:schemeClr val="bg1"/>
          </a:solidFill>
          <a:latin typeface="Trebuchet MS" pitchFamily="34" charset="0"/>
        </a:defRPr>
      </a:lvl2pPr>
      <a:lvl3pPr marL="1234083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1813" b="0">
          <a:solidFill>
            <a:schemeClr val="bg1"/>
          </a:solidFill>
          <a:latin typeface="Trebuchet MS" pitchFamily="34" charset="0"/>
        </a:defRPr>
      </a:lvl3pPr>
      <a:lvl4pPr marL="2011232" indent="-259050" algn="l" rtl="0" fontAlgn="base">
        <a:spcBef>
          <a:spcPct val="20000"/>
        </a:spcBef>
        <a:spcAft>
          <a:spcPct val="0"/>
        </a:spcAft>
        <a:buChar char="–"/>
        <a:defRPr sz="2266">
          <a:solidFill>
            <a:schemeClr val="bg1"/>
          </a:solidFill>
          <a:latin typeface="+mn-lt"/>
        </a:defRPr>
      </a:lvl4pPr>
      <a:lvl5pPr marL="2399806" indent="-259050" algn="l" rtl="0" fontAlgn="base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5pPr>
      <a:lvl6pPr marL="2917905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6pPr>
      <a:lvl7pPr marL="3436004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7pPr>
      <a:lvl8pPr marL="3954103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8pPr>
      <a:lvl9pPr marL="4472202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099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198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297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396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495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594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6693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4792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NTK/wik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30.png"/><Relationship Id="rId5" Type="http://schemas.openxmlformats.org/officeDocument/2006/relationships/hyperlink" Target="http://stackoverflow.com/search?q=cntk" TargetMode="External"/><Relationship Id="rId4" Type="http://schemas.openxmlformats.org/officeDocument/2006/relationships/hyperlink" Target="https://docs.microsoft.com/en-us/cognitive-toolki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tk.ai/pythondocs/tutorial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NTK/tree/master/Tutorial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books.azure.com/cntk/libraries/tutorial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087327173"/>
              </p:ext>
            </p:extLst>
          </p:nvPr>
        </p:nvSpPr>
        <p:spPr>
          <a:xfrm>
            <a:off x="293732" y="1174977"/>
            <a:ext cx="11616029" cy="172282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5350" b="1" dirty="0"/>
              <a:t>Experience Hands-On Deep Learning </a:t>
            </a:r>
            <a:br>
              <a:rPr lang="en-US" sz="5350" b="1" dirty="0"/>
            </a:br>
            <a:r>
              <a:rPr lang="en-US" sz="5350" b="1" dirty="0"/>
              <a:t>with</a:t>
            </a:r>
            <a:br>
              <a:rPr lang="en-US" sz="5350" b="1" dirty="0"/>
            </a:br>
            <a:r>
              <a:rPr lang="en-US" sz="5350" b="1" dirty="0"/>
              <a:t>Microsoft Cognitive Toolkit</a:t>
            </a:r>
            <a:r>
              <a:rPr sz="5350" b="1" dirty="0">
                <a:solidFill>
                  <a:srgbClr val="FFFFFF"/>
                </a:solidFill>
                <a:cs typeface="Segoe UI Light"/>
              </a:rPr>
              <a:t> </a:t>
            </a:r>
            <a:r>
              <a:rPr lang="en-US" sz="5350" b="1" dirty="0"/>
              <a:t>2.0</a:t>
            </a: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  <a:t>Anusua Trivedi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  <a:t>Data Scientist</a:t>
            </a:r>
            <a:br>
              <a:rPr lang="en-US" sz="27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+mn-ea"/>
                <a:cs typeface="+mn-ea"/>
              </a:rPr>
              <a:t>ADS, AI + R</a:t>
            </a: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sz="5350" b="1" dirty="0"/>
              <a:t> </a:t>
            </a: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br>
              <a:rPr dirty="0">
                <a:solidFill>
                  <a:schemeClr val="tx1"/>
                </a:solidFill>
                <a:latin typeface="+mn-ea"/>
                <a:cs typeface="+mn-ea"/>
              </a:rPr>
            </a:br>
            <a:endParaRPr lang="en-US" sz="4896" dirty="0"/>
          </a:p>
        </p:txBody>
      </p:sp>
    </p:spTree>
    <p:extLst>
      <p:ext uri="{BB962C8B-B14F-4D97-AF65-F5344CB8AC3E}">
        <p14:creationId xmlns:p14="http://schemas.microsoft.com/office/powerpoint/2010/main" val="351133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 training job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1795" y="1525194"/>
            <a:ext cx="9054025" cy="4177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836">
                <a:solidFill>
                  <a:schemeClr val="tx1"/>
                </a:solidFill>
              </a:rPr>
              <a:t>Python script configures and executes…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8092380" y="2049784"/>
            <a:ext cx="2239997" cy="33904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72"/>
              <a:t>trainer</a:t>
            </a:r>
          </a:p>
          <a:p>
            <a:r>
              <a:rPr lang="en-US" sz="2040"/>
              <a:t> • SGD</a:t>
            </a:r>
            <a:br>
              <a:rPr lang="en-US" sz="2040"/>
            </a:br>
            <a:r>
              <a:rPr lang="en-US" sz="2040"/>
              <a:t>    (momentum,</a:t>
            </a:r>
            <a:br>
              <a:rPr lang="en-US" sz="2040"/>
            </a:br>
            <a:r>
              <a:rPr lang="en-US" sz="2040"/>
              <a:t>    Adam, …)</a:t>
            </a:r>
          </a:p>
          <a:p>
            <a:r>
              <a:rPr lang="en-US" sz="2040"/>
              <a:t> • minibatching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070095" y="2049784"/>
            <a:ext cx="2292650" cy="3390402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72"/>
              <a:t>reader</a:t>
            </a:r>
          </a:p>
          <a:p>
            <a:r>
              <a:rPr lang="en-US" sz="2040"/>
              <a:t> • minibatch source</a:t>
            </a:r>
            <a:br>
              <a:rPr lang="en-US" sz="2040"/>
            </a:br>
            <a:r>
              <a:rPr lang="en-US" sz="2040"/>
              <a:t> • task-specific</a:t>
            </a:r>
            <a:br>
              <a:rPr lang="en-US" sz="2040"/>
            </a:br>
            <a:r>
              <a:rPr lang="en-US" sz="2040"/>
              <a:t>    </a:t>
            </a:r>
            <a:r>
              <a:rPr lang="en-US" sz="2040" err="1"/>
              <a:t>deserializer</a:t>
            </a:r>
            <a:endParaRPr lang="en-US" sz="2040"/>
          </a:p>
          <a:p>
            <a:r>
              <a:rPr lang="en-US" sz="2040"/>
              <a:t> • automatic</a:t>
            </a:r>
            <a:br>
              <a:rPr lang="en-US" sz="2040"/>
            </a:br>
            <a:r>
              <a:rPr lang="en-US" sz="2040"/>
              <a:t>    randomization</a:t>
            </a:r>
          </a:p>
          <a:p>
            <a:r>
              <a:rPr lang="en-US" sz="2040"/>
              <a:t> • distributed</a:t>
            </a:r>
            <a:br>
              <a:rPr lang="en-US" sz="2040"/>
            </a:br>
            <a:r>
              <a:rPr lang="en-US" sz="2040"/>
              <a:t>    reading</a:t>
            </a:r>
          </a:p>
          <a:p>
            <a:endParaRPr lang="en-US" sz="2040"/>
          </a:p>
          <a:p>
            <a:endParaRPr lang="en-US" sz="2040"/>
          </a:p>
        </p:txBody>
      </p:sp>
      <p:sp>
        <p:nvSpPr>
          <p:cNvPr id="15" name="Flowchart: Magnetic Disk 14"/>
          <p:cNvSpPr/>
          <p:nvPr/>
        </p:nvSpPr>
        <p:spPr>
          <a:xfrm>
            <a:off x="273192" y="3283068"/>
            <a:ext cx="927446" cy="66153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36">
                <a:solidFill>
                  <a:schemeClr val="bg1"/>
                </a:solidFill>
              </a:rPr>
              <a:t>corpus</a:t>
            </a:r>
          </a:p>
        </p:txBody>
      </p:sp>
      <p:sp>
        <p:nvSpPr>
          <p:cNvPr id="16" name="Flowchart: Magnetic Disk 15"/>
          <p:cNvSpPr/>
          <p:nvPr/>
        </p:nvSpPr>
        <p:spPr>
          <a:xfrm>
            <a:off x="11198569" y="3283068"/>
            <a:ext cx="927446" cy="661538"/>
          </a:xfrm>
          <a:prstGeom prst="flowChartMagneticDisk">
            <a:avLst/>
          </a:prstGeom>
          <a:solidFill>
            <a:schemeClr val="accent5">
              <a:lumMod val="90000"/>
              <a:lumOff val="10000"/>
            </a:schemeClr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35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6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0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3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67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09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44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078" algn="l" defTabSz="914269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36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312145" y="3370972"/>
            <a:ext cx="739811" cy="57363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18" name="Right Arrow 17"/>
          <p:cNvSpPr/>
          <p:nvPr/>
        </p:nvSpPr>
        <p:spPr>
          <a:xfrm>
            <a:off x="4362745" y="3040675"/>
            <a:ext cx="3742824" cy="573635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0" name="Right Arrow 19"/>
          <p:cNvSpPr/>
          <p:nvPr/>
        </p:nvSpPr>
        <p:spPr>
          <a:xfrm>
            <a:off x="10332376" y="3327020"/>
            <a:ext cx="791744" cy="573635"/>
          </a:xfrm>
          <a:prstGeom prst="rightArrow">
            <a:avLst/>
          </a:prstGeom>
          <a:solidFill>
            <a:schemeClr val="accent5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8" name="Rectangle 7"/>
          <p:cNvSpPr/>
          <p:nvPr/>
        </p:nvSpPr>
        <p:spPr>
          <a:xfrm>
            <a:off x="5042768" y="2038450"/>
            <a:ext cx="2291661" cy="3401736"/>
          </a:xfrm>
          <a:prstGeom prst="rect">
            <a:avLst/>
          </a:prstGeom>
          <a:solidFill>
            <a:schemeClr val="accent6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672"/>
              <a:t>network</a:t>
            </a:r>
          </a:p>
          <a:p>
            <a:r>
              <a:rPr lang="en-US" sz="2040"/>
              <a:t> • model function</a:t>
            </a:r>
            <a:br>
              <a:rPr lang="en-US" sz="2040"/>
            </a:br>
            <a:r>
              <a:rPr lang="en-US" sz="2040"/>
              <a:t> • criterion function</a:t>
            </a:r>
            <a:br>
              <a:rPr lang="en-US" sz="2040"/>
            </a:br>
            <a:r>
              <a:rPr lang="en-US" sz="2040"/>
              <a:t> • CPU/GPU</a:t>
            </a:r>
            <a:br>
              <a:rPr lang="en-US" sz="2040"/>
            </a:br>
            <a:r>
              <a:rPr lang="en-US" sz="2040"/>
              <a:t>    execution engine</a:t>
            </a:r>
          </a:p>
          <a:p>
            <a:r>
              <a:rPr lang="en-US" sz="2040"/>
              <a:t> • packing, padding</a:t>
            </a:r>
          </a:p>
          <a:p>
            <a:endParaRPr lang="en-US" sz="2040"/>
          </a:p>
        </p:txBody>
      </p:sp>
      <p:sp>
        <p:nvSpPr>
          <p:cNvPr id="19" name="Right Arrow 18"/>
          <p:cNvSpPr/>
          <p:nvPr/>
        </p:nvSpPr>
        <p:spPr>
          <a:xfrm>
            <a:off x="7334429" y="4050995"/>
            <a:ext cx="757950" cy="573635"/>
          </a:xfrm>
          <a:prstGeom prst="rightArrow">
            <a:avLst/>
          </a:prstGeom>
          <a:solidFill>
            <a:schemeClr val="accent6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2359941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5492" y="1363980"/>
            <a:ext cx="11223208" cy="4386083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306"/>
              </a:spcBef>
              <a:buNone/>
            </a:pPr>
            <a:r>
              <a:rPr lang="en-US" sz="1632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def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create_reader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map_file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mean_file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):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32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image preprocessing pipeline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transforms = [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ImageDeserializer.crop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crop_type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32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'Random'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ratio=0.8,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jitter_type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632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632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uniRatio</a:t>
            </a:r>
            <a:r>
              <a:rPr lang="en-US" sz="1632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ImageDeserializer.scale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(width=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image_width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height=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image_height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channels=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num_channels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b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interpolations=</a:t>
            </a:r>
            <a:r>
              <a:rPr lang="en-US" sz="1632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'linear'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32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ImageDeserializer.mean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mean_file</a:t>
            </a: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]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deserializer</a:t>
            </a:r>
            <a:endParaRPr lang="en-US" sz="1632">
              <a:solidFill>
                <a:schemeClr val="bg2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return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MinibatchSource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ImageDeserializer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map_file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StreamDefs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features =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StreamDef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(field='image', transforms=transforms), '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labels   =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StreamDef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(field='label', shape=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num_classes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306"/>
              </a:spcBef>
              <a:buNone/>
            </a:pP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)), randomize=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epoch_size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INFINITELY_REPEAT if </a:t>
            </a:r>
            <a:r>
              <a:rPr lang="en-US" sz="1632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is_training</a:t>
            </a:r>
            <a:r>
              <a:rPr lang="en-US" sz="1632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else FULL_DATA_SWEEP)</a:t>
            </a:r>
          </a:p>
          <a:p>
            <a:pPr marL="0" indent="0">
              <a:spcBef>
                <a:spcPts val="306"/>
              </a:spcBef>
              <a:buNone/>
            </a:pPr>
            <a:endParaRPr lang="en-US" sz="1632">
              <a:solidFill>
                <a:schemeClr val="bg2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306"/>
              </a:spcBef>
              <a:buNone/>
            </a:pPr>
            <a:endParaRPr lang="en-US" sz="1632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fontAlgn="ctr"/>
            <a:r>
              <a:rPr lang="en-US" sz="3060"/>
              <a:t>automatic on-the-fly randomization important for large data sets</a:t>
            </a:r>
          </a:p>
          <a:p>
            <a:pPr fontAlgn="ctr"/>
            <a:r>
              <a:rPr lang="en-US" sz="3060"/>
              <a:t>readers compose, e.g. image </a:t>
            </a:r>
            <a:r>
              <a:rPr lang="en-US" sz="3060">
                <a:sym typeface="Wingdings" panose="05000000000000000000" pitchFamily="2" charset="2"/>
              </a:rPr>
              <a:t> text caption</a:t>
            </a:r>
            <a:endParaRPr lang="en-US" sz="306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to: reader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00" t="21593" r="34463" b="41798"/>
          <a:stretch/>
        </p:blipFill>
        <p:spPr>
          <a:xfrm>
            <a:off x="9579228" y="477108"/>
            <a:ext cx="2336632" cy="8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2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1007310" y="1901623"/>
            <a:ext cx="1718383" cy="1093220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24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1007310" y="3145094"/>
            <a:ext cx="1718383" cy="1093220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24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1007310" y="4388565"/>
            <a:ext cx="1718383" cy="1093220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24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916969" y="1810467"/>
            <a:ext cx="1896295" cy="3757644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24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5768" y="77717"/>
            <a:ext cx="10724938" cy="1351952"/>
          </a:xfrm>
        </p:spPr>
        <p:txBody>
          <a:bodyPr/>
          <a:lstStyle/>
          <a:p>
            <a:r>
              <a:rPr lang="en-US"/>
              <a:t>how to: network</a:t>
            </a:r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2055524" y="5049159"/>
            <a:ext cx="0" cy="15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3064296" y="1702147"/>
            <a:ext cx="1548" cy="392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2055524" y="5437744"/>
            <a:ext cx="0" cy="19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900090" y="5204593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900090" y="4816008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900090" y="4427424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24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1900090" y="3961122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1900090" y="3572537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1900090" y="3183952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24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898541" y="2722834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1898541" y="2334249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1432240" y="1945665"/>
            <a:ext cx="1243471" cy="1891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24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2055524" y="4660574"/>
            <a:ext cx="0" cy="15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2055524" y="4194273"/>
            <a:ext cx="0" cy="233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2055524" y="3805688"/>
            <a:ext cx="0" cy="15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2053976" y="2955985"/>
            <a:ext cx="1548" cy="227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2053975" y="2567400"/>
            <a:ext cx="0" cy="15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2055524" y="3417103"/>
            <a:ext cx="0" cy="15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2053975" y="2134774"/>
            <a:ext cx="0" cy="199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2053975" y="1699556"/>
            <a:ext cx="0" cy="246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1511505" y="5321169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1433788" y="5243452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1433788" y="5321169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1977807" y="5632036"/>
            <a:ext cx="76169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2055523" y="5632036"/>
            <a:ext cx="74621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1511505" y="4932584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1433788" y="4854867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1433788" y="4932584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511505" y="4077697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1433788" y="3999980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1433788" y="4077697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1511505" y="3689113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1433788" y="3611396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1433788" y="3689113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1509957" y="2839409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1432240" y="2761693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1432240" y="2839409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1509957" y="2450825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1432240" y="2373108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1432240" y="2450825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1091834" y="5204593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W</a:t>
            </a:r>
            <a:r>
              <a:rPr lang="en-US" sz="1224" baseline="-25000">
                <a:latin typeface="Segoe Pro" charset="0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091835" y="4816008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b</a:t>
            </a:r>
            <a:r>
              <a:rPr lang="en-US" sz="1224" baseline="-25000">
                <a:latin typeface="Segoe Pro" charset="0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091837" y="3961122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W</a:t>
            </a:r>
            <a:r>
              <a:rPr lang="en-US" sz="1224" baseline="-25000">
                <a:latin typeface="Segoe Pro" charset="0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1091838" y="3572537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b</a:t>
            </a:r>
            <a:r>
              <a:rPr lang="en-US" sz="1224" baseline="-25000">
                <a:latin typeface="Segoe Pro" charset="0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888222" y="2722834"/>
            <a:ext cx="621741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W</a:t>
            </a:r>
            <a:r>
              <a:rPr lang="en-US" sz="1224" baseline="-25000">
                <a:latin typeface="Segoe Pro" charset="0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71647" y="2334249"/>
            <a:ext cx="738317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b</a:t>
            </a:r>
            <a:r>
              <a:rPr lang="en-US" sz="1224" baseline="-25000">
                <a:latin typeface="Segoe Pro" charset="0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1433788" y="1513038"/>
            <a:ext cx="2214933" cy="1891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24" err="1">
                <a:solidFill>
                  <a:srgbClr val="000000"/>
                </a:solidFill>
                <a:latin typeface="Segoe Pro"/>
              </a:rPr>
              <a:t>cross_entropy</a:t>
            </a:r>
            <a:endParaRPr lang="en-US" sz="1224">
              <a:solidFill>
                <a:srgbClr val="000000"/>
              </a:solidFill>
              <a:latin typeface="Segoe Pro"/>
            </a:endParaRP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2991223" y="5632036"/>
            <a:ext cx="76169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3068940" y="5632036"/>
            <a:ext cx="74621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2092835" y="4194273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r>
              <a:rPr lang="en-US" sz="1224">
                <a:latin typeface="Segoe Pro" charset="0"/>
              </a:rPr>
              <a:t>h</a:t>
            </a:r>
            <a:r>
              <a:rPr lang="en-US" sz="1224" baseline="-25000">
                <a:latin typeface="Segoe Pro" charset="0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2094383" y="2950802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r>
              <a:rPr lang="en-US" sz="1224">
                <a:latin typeface="Segoe Pro" charset="0"/>
              </a:rPr>
              <a:t>h</a:t>
            </a:r>
            <a:r>
              <a:rPr lang="en-US" sz="1224" baseline="-25000">
                <a:latin typeface="Segoe Pro" charset="0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2095931" y="1707331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r>
              <a:rPr lang="en-US" sz="1224">
                <a:latin typeface="Segoe Pro" charset="0"/>
              </a:rPr>
              <a:t>P</a:t>
            </a:r>
            <a:endParaRPr lang="en-US" sz="1224" baseline="-25000">
              <a:latin typeface="Segoe Pro" charset="0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2541255" y="1186629"/>
            <a:ext cx="0" cy="326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59683" y="5678681"/>
            <a:ext cx="388585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ctr"/>
            <a:r>
              <a:rPr lang="en-US" sz="1224">
                <a:latin typeface="Segoe Pro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70003" y="5678681"/>
            <a:ext cx="388585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ctr"/>
            <a:r>
              <a:rPr lang="en-US" sz="1224">
                <a:latin typeface="Segoe Pro" charset="0"/>
              </a:rPr>
              <a:t>y</a:t>
            </a:r>
          </a:p>
        </p:txBody>
      </p:sp>
      <p:sp>
        <p:nvSpPr>
          <p:cNvPr id="65" name="Content Placeholder 3"/>
          <p:cNvSpPr>
            <a:spLocks noGrp="1"/>
          </p:cNvSpPr>
          <p:nvPr>
            <p:ph idx="1"/>
          </p:nvPr>
        </p:nvSpPr>
        <p:spPr>
          <a:xfrm>
            <a:off x="4294256" y="1459933"/>
            <a:ext cx="8073335" cy="4451899"/>
          </a:xfrm>
        </p:spPr>
        <p:txBody>
          <a:bodyPr>
            <a:normAutofit/>
          </a:bodyPr>
          <a:lstStyle/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40 ; N = 512 ; J = 9000  # feat/hid/out dim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dirty="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Input(M) ; y = Input(J)  # feat/labels</a:t>
            </a:r>
          </a:p>
          <a:p>
            <a:pPr marL="466298" lvl="1" indent="0" fontAlgn="ctr">
              <a:spcBef>
                <a:spcPts val="816"/>
              </a:spcBef>
              <a:buNone/>
            </a:pPr>
            <a:endParaRPr lang="en-US" sz="204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4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r>
              <a:rPr lang="en-US" sz="204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*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Sequential ([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Dense(N), sigmoid,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4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Dense(N), sigmoid,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4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Dense(J), </a:t>
            </a:r>
            <a:r>
              <a:rPr lang="en-US" sz="2040" b="1" dirty="0" err="1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softmax</a:t>
            </a:r>
            <a:endParaRPr lang="en-US" sz="2040" b="1" dirty="0">
              <a:solidFill>
                <a:schemeClr val="accent3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 dirty="0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model(x)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sz="204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4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cross_entropy</a:t>
            </a:r>
            <a:r>
              <a:rPr lang="en-US" sz="204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(P, y)</a:t>
            </a:r>
            <a:endParaRPr lang="en-US" sz="204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49028" y="1282153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r>
              <a:rPr lang="en-US" sz="1224" err="1">
                <a:latin typeface="Segoe Pro" charset="0"/>
              </a:rPr>
              <a:t>ce</a:t>
            </a:r>
            <a:endParaRPr lang="en-US" sz="1224" baseline="-25000">
              <a:latin typeface="Segoe Pro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/>
          <a:srcRect l="2900" t="21593" r="34463" b="41798"/>
          <a:stretch/>
        </p:blipFill>
        <p:spPr>
          <a:xfrm>
            <a:off x="9579228" y="477108"/>
            <a:ext cx="2336632" cy="8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36354"/>
      </p:ext>
    </p:extLst>
  </p:cSld>
  <p:clrMapOvr>
    <a:masterClrMapping/>
  </p:clrMapOvr>
  <p:transition spd="slow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ounded Rectangle 286"/>
          <p:cNvSpPr/>
          <p:nvPr/>
        </p:nvSpPr>
        <p:spPr>
          <a:xfrm>
            <a:off x="1007310" y="1901623"/>
            <a:ext cx="1718383" cy="1093220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24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1007310" y="3145094"/>
            <a:ext cx="1718383" cy="1093220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24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1007310" y="4388565"/>
            <a:ext cx="1718383" cy="1093220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24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290" name="Rounded Rectangle 289"/>
          <p:cNvSpPr/>
          <p:nvPr/>
        </p:nvSpPr>
        <p:spPr>
          <a:xfrm>
            <a:off x="916969" y="1810467"/>
            <a:ext cx="1896295" cy="3757644"/>
          </a:xfrm>
          <a:prstGeom prst="roundRect">
            <a:avLst>
              <a:gd name="adj" fmla="val 10408"/>
            </a:avLst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/>
            <a:endParaRPr lang="en-US" sz="1224">
              <a:solidFill>
                <a:srgbClr val="000000"/>
              </a:solidFill>
              <a:latin typeface="Segoe Pr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5768" y="77717"/>
            <a:ext cx="10724938" cy="1351952"/>
          </a:xfrm>
        </p:spPr>
        <p:txBody>
          <a:bodyPr/>
          <a:lstStyle/>
          <a:p>
            <a:r>
              <a:rPr lang="en-US"/>
              <a:t>how to: network</a:t>
            </a:r>
          </a:p>
        </p:txBody>
      </p:sp>
      <p:cxnSp>
        <p:nvCxnSpPr>
          <p:cNvPr id="13" name="Straight Arrow Connector 12"/>
          <p:cNvCxnSpPr>
            <a:stCxn id="87" idx="0"/>
            <a:endCxn id="151" idx="2"/>
          </p:cNvCxnSpPr>
          <p:nvPr/>
        </p:nvCxnSpPr>
        <p:spPr>
          <a:xfrm flipV="1">
            <a:off x="2055524" y="5049159"/>
            <a:ext cx="0" cy="15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3064296" y="1702147"/>
            <a:ext cx="1548" cy="3929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87" idx="2"/>
          </p:cNvCxnSpPr>
          <p:nvPr/>
        </p:nvCxnSpPr>
        <p:spPr>
          <a:xfrm flipV="1">
            <a:off x="2055524" y="5437744"/>
            <a:ext cx="0" cy="19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900090" y="5204593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1900090" y="4816008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1900090" y="4427424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24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1900090" y="3961122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4" name="Rounded Rectangle 153"/>
          <p:cNvSpPr/>
          <p:nvPr/>
        </p:nvSpPr>
        <p:spPr>
          <a:xfrm>
            <a:off x="1900090" y="3572537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1900090" y="3183952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24">
                <a:solidFill>
                  <a:srgbClr val="000000"/>
                </a:solidFill>
                <a:latin typeface="Symbol" panose="05050102010706020507" pitchFamily="18" charset="2"/>
              </a:rPr>
              <a:t>s</a:t>
            </a:r>
          </a:p>
        </p:txBody>
      </p:sp>
      <p:sp>
        <p:nvSpPr>
          <p:cNvPr id="156" name="Rounded Rectangle 155"/>
          <p:cNvSpPr/>
          <p:nvPr/>
        </p:nvSpPr>
        <p:spPr>
          <a:xfrm>
            <a:off x="1898541" y="2722834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•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1898541" y="2334249"/>
            <a:ext cx="310868" cy="2331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tx1"/>
                </a:solidFill>
                <a:latin typeface="Segoe Pro" charset="0"/>
              </a:rPr>
              <a:t>+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1432240" y="1945665"/>
            <a:ext cx="1243471" cy="1891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24">
                <a:solidFill>
                  <a:srgbClr val="000000"/>
                </a:solidFill>
                <a:latin typeface="Segoe Pro"/>
              </a:rPr>
              <a:t>softmax</a:t>
            </a:r>
          </a:p>
        </p:txBody>
      </p:sp>
      <p:cxnSp>
        <p:nvCxnSpPr>
          <p:cNvPr id="161" name="Straight Arrow Connector 160"/>
          <p:cNvCxnSpPr>
            <a:stCxn id="151" idx="0"/>
            <a:endCxn id="152" idx="2"/>
          </p:cNvCxnSpPr>
          <p:nvPr/>
        </p:nvCxnSpPr>
        <p:spPr>
          <a:xfrm flipV="1">
            <a:off x="2055524" y="4660574"/>
            <a:ext cx="0" cy="15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2" idx="0"/>
            <a:endCxn id="153" idx="2"/>
          </p:cNvCxnSpPr>
          <p:nvPr/>
        </p:nvCxnSpPr>
        <p:spPr>
          <a:xfrm flipV="1">
            <a:off x="2055524" y="4194273"/>
            <a:ext cx="0" cy="233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53" idx="0"/>
            <a:endCxn id="154" idx="2"/>
          </p:cNvCxnSpPr>
          <p:nvPr/>
        </p:nvCxnSpPr>
        <p:spPr>
          <a:xfrm flipV="1">
            <a:off x="2055524" y="3805688"/>
            <a:ext cx="0" cy="15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55" idx="0"/>
            <a:endCxn id="156" idx="2"/>
          </p:cNvCxnSpPr>
          <p:nvPr/>
        </p:nvCxnSpPr>
        <p:spPr>
          <a:xfrm flipH="1" flipV="1">
            <a:off x="2053976" y="2955985"/>
            <a:ext cx="1548" cy="227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56" idx="0"/>
            <a:endCxn id="157" idx="2"/>
          </p:cNvCxnSpPr>
          <p:nvPr/>
        </p:nvCxnSpPr>
        <p:spPr>
          <a:xfrm flipV="1">
            <a:off x="2053975" y="2567400"/>
            <a:ext cx="0" cy="15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54" idx="0"/>
            <a:endCxn id="155" idx="2"/>
          </p:cNvCxnSpPr>
          <p:nvPr/>
        </p:nvCxnSpPr>
        <p:spPr>
          <a:xfrm flipV="1">
            <a:off x="2055524" y="3417103"/>
            <a:ext cx="0" cy="155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57" idx="0"/>
            <a:endCxn id="158" idx="2"/>
          </p:cNvCxnSpPr>
          <p:nvPr/>
        </p:nvCxnSpPr>
        <p:spPr>
          <a:xfrm flipV="1">
            <a:off x="2053975" y="2134774"/>
            <a:ext cx="0" cy="199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>
            <a:stCxn id="158" idx="0"/>
          </p:cNvCxnSpPr>
          <p:nvPr/>
        </p:nvCxnSpPr>
        <p:spPr>
          <a:xfrm flipV="1">
            <a:off x="2053975" y="1699556"/>
            <a:ext cx="0" cy="246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87" idx="1"/>
          </p:cNvCxnSpPr>
          <p:nvPr/>
        </p:nvCxnSpPr>
        <p:spPr>
          <a:xfrm>
            <a:off x="1511505" y="5321169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 flipV="1">
            <a:off x="1433788" y="5243452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1433788" y="5321169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V="1">
            <a:off x="1977807" y="5632036"/>
            <a:ext cx="76169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 flipV="1">
            <a:off x="2055523" y="5632036"/>
            <a:ext cx="74621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>
            <a:off x="1511505" y="4932584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1433788" y="4854867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1433788" y="4932584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1511505" y="4077697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 flipV="1">
            <a:off x="1433788" y="3999980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V="1">
            <a:off x="1433788" y="4077697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>
            <a:off x="1511505" y="3689113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 flipV="1">
            <a:off x="1433788" y="3611396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1433788" y="3689113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>
            <a:off x="1509957" y="2839409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1432240" y="2761693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1432240" y="2839409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>
            <a:off x="1509957" y="2450825"/>
            <a:ext cx="388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 flipV="1">
            <a:off x="1432240" y="2373108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1432240" y="2450825"/>
            <a:ext cx="77717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1091834" y="5204593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W</a:t>
            </a:r>
            <a:r>
              <a:rPr lang="en-US" sz="1224" baseline="-25000">
                <a:latin typeface="Segoe Pro" charset="0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091835" y="4816008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b</a:t>
            </a:r>
            <a:r>
              <a:rPr lang="en-US" sz="1224" baseline="-25000">
                <a:latin typeface="Segoe Pro" charset="0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091837" y="3961122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W</a:t>
            </a:r>
            <a:r>
              <a:rPr lang="en-US" sz="1224" baseline="-25000">
                <a:latin typeface="Segoe Pro" charset="0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1091838" y="3572537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b</a:t>
            </a:r>
            <a:r>
              <a:rPr lang="en-US" sz="1224" baseline="-25000">
                <a:latin typeface="Segoe Pro" charset="0"/>
              </a:rPr>
              <a:t>2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888222" y="2722834"/>
            <a:ext cx="621741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W</a:t>
            </a:r>
            <a:r>
              <a:rPr lang="en-US" sz="1224" baseline="-25000">
                <a:latin typeface="Segoe Pro" charset="0"/>
              </a:rPr>
              <a:t>out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771647" y="2334249"/>
            <a:ext cx="738317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r"/>
            <a:r>
              <a:rPr lang="en-US" sz="1224">
                <a:latin typeface="Segoe Pro" charset="0"/>
              </a:rPr>
              <a:t>b</a:t>
            </a:r>
            <a:r>
              <a:rPr lang="en-US" sz="1224" baseline="-25000">
                <a:latin typeface="Segoe Pro" charset="0"/>
              </a:rPr>
              <a:t>out</a:t>
            </a:r>
          </a:p>
        </p:txBody>
      </p:sp>
      <p:sp>
        <p:nvSpPr>
          <p:cNvPr id="257" name="Rounded Rectangle 256"/>
          <p:cNvSpPr/>
          <p:nvPr/>
        </p:nvSpPr>
        <p:spPr>
          <a:xfrm>
            <a:off x="1433788" y="1513038"/>
            <a:ext cx="2214933" cy="1891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224" err="1">
                <a:solidFill>
                  <a:srgbClr val="000000"/>
                </a:solidFill>
                <a:latin typeface="Segoe Pro"/>
              </a:rPr>
              <a:t>cross_entropy</a:t>
            </a:r>
            <a:endParaRPr lang="en-US" sz="1224">
              <a:solidFill>
                <a:srgbClr val="000000"/>
              </a:solidFill>
              <a:latin typeface="Segoe Pro"/>
            </a:endParaRPr>
          </a:p>
        </p:txBody>
      </p:sp>
      <p:cxnSp>
        <p:nvCxnSpPr>
          <p:cNvPr id="271" name="Straight Connector 270"/>
          <p:cNvCxnSpPr/>
          <p:nvPr/>
        </p:nvCxnSpPr>
        <p:spPr>
          <a:xfrm flipV="1">
            <a:off x="2991223" y="5632036"/>
            <a:ext cx="76169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 flipV="1">
            <a:off x="3068940" y="5632036"/>
            <a:ext cx="74621" cy="7771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2092835" y="4194273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r>
              <a:rPr lang="en-US" sz="1224">
                <a:latin typeface="Segoe Pro" charset="0"/>
              </a:rPr>
              <a:t>h</a:t>
            </a:r>
            <a:r>
              <a:rPr lang="en-US" sz="1224" baseline="-25000">
                <a:latin typeface="Segoe Pro" charset="0"/>
              </a:rPr>
              <a:t>1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2094383" y="2950802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r>
              <a:rPr lang="en-US" sz="1224">
                <a:latin typeface="Segoe Pro" charset="0"/>
              </a:rPr>
              <a:t>h</a:t>
            </a:r>
            <a:r>
              <a:rPr lang="en-US" sz="1224" baseline="-25000">
                <a:latin typeface="Segoe Pro" charset="0"/>
              </a:rPr>
              <a:t>2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2095931" y="1707331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r>
              <a:rPr lang="en-US" sz="1224">
                <a:latin typeface="Segoe Pro" charset="0"/>
              </a:rPr>
              <a:t>P</a:t>
            </a:r>
            <a:endParaRPr lang="en-US" sz="1224" baseline="-25000">
              <a:latin typeface="Segoe Pro" charset="0"/>
            </a:endParaRPr>
          </a:p>
        </p:txBody>
      </p:sp>
      <p:cxnSp>
        <p:nvCxnSpPr>
          <p:cNvPr id="282" name="Straight Arrow Connector 281"/>
          <p:cNvCxnSpPr>
            <a:stCxn id="257" idx="0"/>
          </p:cNvCxnSpPr>
          <p:nvPr/>
        </p:nvCxnSpPr>
        <p:spPr>
          <a:xfrm flipV="1">
            <a:off x="2541255" y="1186629"/>
            <a:ext cx="0" cy="326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59683" y="5678681"/>
            <a:ext cx="388585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ctr"/>
            <a:r>
              <a:rPr lang="en-US" sz="1224">
                <a:latin typeface="Segoe Pro" charset="0"/>
              </a:rPr>
              <a:t>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870003" y="5678681"/>
            <a:ext cx="388585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pPr algn="ctr"/>
            <a:r>
              <a:rPr lang="en-US" sz="1224">
                <a:latin typeface="Segoe Pro" charset="0"/>
              </a:rPr>
              <a:t>y</a:t>
            </a:r>
          </a:p>
        </p:txBody>
      </p:sp>
      <p:sp>
        <p:nvSpPr>
          <p:cNvPr id="65" name="Content Placeholder 3"/>
          <p:cNvSpPr>
            <a:spLocks noGrp="1"/>
          </p:cNvSpPr>
          <p:nvPr>
            <p:ph idx="1"/>
          </p:nvPr>
        </p:nvSpPr>
        <p:spPr>
          <a:xfrm>
            <a:off x="4294256" y="1459933"/>
            <a:ext cx="8073335" cy="4451899"/>
          </a:xfrm>
        </p:spPr>
        <p:txBody>
          <a:bodyPr>
            <a:normAutofit/>
          </a:bodyPr>
          <a:lstStyle/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= 40 ; N = 512 ; J = 9000 ; L = 2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>
                <a:solidFill>
                  <a:schemeClr val="bg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Input(M) ; y = Input(J)  # feat/labels</a:t>
            </a:r>
          </a:p>
          <a:p>
            <a:pPr marL="466298" lvl="1" indent="0" fontAlgn="ctr">
              <a:spcBef>
                <a:spcPts val="816"/>
              </a:spcBef>
              <a:buNone/>
            </a:pPr>
            <a:endParaRPr lang="en-US" sz="204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40" b="1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r>
              <a:rPr lang="en-US" sz="204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*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= Sequential ([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[ Dense(N, activation=sigmoid)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for </a:t>
            </a:r>
            <a:r>
              <a:rPr lang="en-US" sz="2040" b="1" err="1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40" b="1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range(L) ],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40" b="1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Dense(J, activation=softmax)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b="1">
                <a:solidFill>
                  <a:schemeClr val="accent3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= model(x)</a:t>
            </a:r>
          </a:p>
          <a:p>
            <a:pPr marL="466298" lvl="1" indent="0" fontAlgn="ctr">
              <a:spcBef>
                <a:spcPts val="816"/>
              </a:spcBef>
              <a:buNone/>
            </a:pPr>
            <a:r>
              <a:rPr lang="en-US" sz="204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</a:t>
            </a:r>
            <a:r>
              <a:rPr lang="en-US" sz="204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4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cross_entropy</a:t>
            </a:r>
            <a:r>
              <a:rPr lang="en-US" sz="204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(P, y)</a:t>
            </a:r>
            <a:endParaRPr lang="en-US" sz="204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49028" y="1282153"/>
            <a:ext cx="419670" cy="233151"/>
          </a:xfrm>
          <a:prstGeom prst="rect">
            <a:avLst/>
          </a:prstGeom>
          <a:noFill/>
          <a:ln w="57150">
            <a:noFill/>
          </a:ln>
        </p:spPr>
        <p:txBody>
          <a:bodyPr wrap="square" tIns="9326" rtlCol="0">
            <a:noAutofit/>
          </a:bodyPr>
          <a:lstStyle/>
          <a:p>
            <a:r>
              <a:rPr lang="en-US" sz="1224" err="1">
                <a:latin typeface="Segoe Pro" charset="0"/>
              </a:rPr>
              <a:t>ce</a:t>
            </a:r>
            <a:endParaRPr lang="en-US" sz="1224" baseline="-25000">
              <a:latin typeface="Segoe Pro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/>
          <a:srcRect l="2900" t="21593" r="34463" b="41798"/>
          <a:stretch/>
        </p:blipFill>
        <p:spPr>
          <a:xfrm>
            <a:off x="9579228" y="477108"/>
            <a:ext cx="2336632" cy="8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1030"/>
      </p:ext>
    </p:extLst>
  </p:cSld>
  <p:clrMapOvr>
    <a:masterClrMapping/>
  </p:clrMapOvr>
  <p:transition spd="slow">
    <p:wipe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380" y="346784"/>
            <a:ext cx="4113772" cy="67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80" kern="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Where to begin?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381" y="1038416"/>
            <a:ext cx="5739072" cy="1787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GitHub</a:t>
            </a:r>
            <a:r>
              <a:rPr lang="en-US" sz="1836" kern="0">
                <a:solidFill>
                  <a:sysClr val="windowText" lastClr="000000"/>
                </a:solidFill>
              </a:rPr>
              <a:t>: </a:t>
            </a:r>
            <a:r>
              <a:rPr lang="en-US" sz="1836" kern="0">
                <a:solidFill>
                  <a:sysClr val="windowText" lastClr="000000"/>
                </a:solidFill>
                <a:hlinkClick r:id="rId3"/>
              </a:rPr>
              <a:t>https://github.com/Microsoft/CNTK/wiki</a:t>
            </a: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Docs</a:t>
            </a:r>
            <a:r>
              <a:rPr lang="en-US" sz="1836" kern="0">
                <a:solidFill>
                  <a:sysClr val="windowText" lastClr="000000"/>
                </a:solidFill>
              </a:rPr>
              <a:t>: </a:t>
            </a:r>
            <a:r>
              <a:rPr lang="en-US" sz="1836" kern="0">
                <a:solidFill>
                  <a:sysClr val="windowText" lastClr="000000"/>
                </a:solidFill>
                <a:hlinkClick r:id="rId4"/>
              </a:rPr>
              <a:t>https://docs.microsoft.com/en-us/cognitive-toolkit/</a:t>
            </a: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2380" y="5991763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Seek help on Stack Overflow: 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hlinkClick r:id="rId5"/>
              </a:rPr>
              <a:t>http://stackoverflow.com/search?q=cntk</a:t>
            </a:r>
            <a:r>
              <a:rPr lang="en-US" sz="1836" kern="0">
                <a:solidFill>
                  <a:sysClr val="windowText" lastClr="000000"/>
                </a:solidFill>
              </a:rPr>
              <a:t> (please add </a:t>
            </a:r>
            <a:r>
              <a:rPr lang="en-US" sz="1836" i="1" kern="0" err="1">
                <a:solidFill>
                  <a:sysClr val="windowText" lastClr="000000"/>
                </a:solidFill>
              </a:rPr>
              <a:t>cntk</a:t>
            </a:r>
            <a:r>
              <a:rPr lang="en-US" sz="1836" kern="0">
                <a:solidFill>
                  <a:sysClr val="windowText" lastClr="000000"/>
                </a:solidFill>
              </a:rPr>
              <a:t> tag)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875" y="1680616"/>
            <a:ext cx="6351828" cy="434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380" y="346784"/>
            <a:ext cx="4113772" cy="67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80" b="0" i="0" u="none" strike="noStrike" kern="0" cap="none" spc="0" normalizeH="0" baseline="0" noProof="0">
                <a:ln>
                  <a:noFill/>
                </a:ln>
                <a:solidFill>
                  <a:srgbClr val="117A0E"/>
                </a:solidFill>
                <a:effectLst/>
                <a:uLnTx/>
                <a:uFillTx/>
                <a:latin typeface="Segoe Pro Light" charset="0"/>
                <a:ea typeface="+mj-ea"/>
                <a:cs typeface="+mj-cs"/>
              </a:rPr>
              <a:t>Where to begin?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381" y="1038416"/>
            <a:ext cx="4724370" cy="150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Tutorials</a:t>
            </a: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</a:t>
            </a: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hlinkClick r:id="rId3"/>
              </a:rPr>
              <a:t>https://www.cntk.ai/pythondocs/tutorials.html</a:t>
            </a: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3259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813" y="0"/>
            <a:ext cx="617192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5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380" y="346784"/>
            <a:ext cx="4113772" cy="67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80" kern="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Where to begin?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381" y="996657"/>
            <a:ext cx="5804794" cy="1222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b="1" kern="0">
                <a:solidFill>
                  <a:sysClr val="windowText" lastClr="000000"/>
                </a:solidFill>
              </a:rPr>
              <a:t>Tutorials</a:t>
            </a:r>
            <a:r>
              <a:rPr lang="en-US" sz="1836" kern="0">
                <a:solidFill>
                  <a:sysClr val="windowText" lastClr="000000"/>
                </a:solidFill>
              </a:rPr>
              <a:t>: </a:t>
            </a:r>
          </a:p>
          <a:p>
            <a:pPr defTabSz="932597"/>
            <a:r>
              <a:rPr lang="en-US" sz="1836" kern="0">
                <a:solidFill>
                  <a:sysClr val="windowText" lastClr="000000"/>
                </a:solidFill>
                <a:hlinkClick r:id="rId3"/>
              </a:rPr>
              <a:t>https://github.com/Microsoft/CNTK/tree/master/Tutorials</a:t>
            </a:r>
            <a:endParaRPr lang="en-US" sz="1836" kern="0">
              <a:solidFill>
                <a:sysClr val="windowText" lastClr="000000"/>
              </a:solidFill>
            </a:endParaRPr>
          </a:p>
          <a:p>
            <a:pPr defTabSz="932597"/>
            <a:endParaRPr lang="en-US" sz="1836" kern="0">
              <a:solidFill>
                <a:sysClr val="windowText" lastClr="000000"/>
              </a:solidFill>
            </a:endParaRPr>
          </a:p>
          <a:p>
            <a:pPr defTabSz="932597"/>
            <a:endParaRPr lang="en-US" sz="1836" kern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659" y="0"/>
            <a:ext cx="6115816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380" y="346784"/>
            <a:ext cx="4113772" cy="670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4080" kern="0">
                <a:solidFill>
                  <a:srgbClr val="117A0E"/>
                </a:solidFill>
                <a:latin typeface="Segoe Pro Light" charset="0"/>
                <a:ea typeface="+mj-ea"/>
                <a:cs typeface="+mj-cs"/>
              </a:rPr>
              <a:t>Where to begin?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381" y="1108014"/>
            <a:ext cx="5349768" cy="153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Azure Notebooks</a:t>
            </a:r>
            <a:r>
              <a:rPr lang="en-US" sz="1836" kern="0">
                <a:solidFill>
                  <a:sysClr val="windowText" lastClr="000000"/>
                </a:solidFill>
              </a:rPr>
              <a:t>: Try for free pre-hosted 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hlinkClick r:id="rId3"/>
              </a:rPr>
              <a:t>https://notebooks.azure.com/cntk/libraries/tutorials</a:t>
            </a: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14" y="1830260"/>
            <a:ext cx="6929673" cy="46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308600"/>
            <a:ext cx="7162799" cy="1181606"/>
          </a:xfrm>
        </p:spPr>
        <p:txBody>
          <a:bodyPr/>
          <a:lstStyle/>
          <a:p>
            <a:r>
              <a:rPr lang="en-US"/>
              <a:t>Tutorial Agenda</a:t>
            </a:r>
          </a:p>
        </p:txBody>
      </p:sp>
    </p:spTree>
    <p:extLst>
      <p:ext uri="{BB962C8B-B14F-4D97-AF65-F5344CB8AC3E}">
        <p14:creationId xmlns:p14="http://schemas.microsoft.com/office/powerpoint/2010/main" val="40112221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613332"/>
          </a:xfrm>
        </p:spPr>
        <p:txBody>
          <a:bodyPr/>
          <a:lstStyle/>
          <a:p>
            <a:r>
              <a:rPr lang="en-US" dirty="0"/>
              <a:t>Installation options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Tutorials</a:t>
            </a:r>
          </a:p>
          <a:p>
            <a:pPr lvl="1"/>
            <a:r>
              <a:rPr lang="en-US" dirty="0"/>
              <a:t>Multi-layer Perceptron</a:t>
            </a:r>
          </a:p>
          <a:p>
            <a:pPr lvl="1"/>
            <a:r>
              <a:rPr lang="en-US" dirty="0"/>
              <a:t>Text Classification</a:t>
            </a:r>
          </a:p>
          <a:p>
            <a:pPr lvl="1"/>
            <a:r>
              <a:rPr lang="en-US" dirty="0"/>
              <a:t>Reinforcement learning with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Image Classification, Object Detection and Image Similarity</a:t>
            </a:r>
          </a:p>
          <a:p>
            <a:pPr lvl="1"/>
            <a:r>
              <a:rPr lang="en-US" dirty="0"/>
              <a:t>Distributed/Batch Training</a:t>
            </a:r>
          </a:p>
          <a:p>
            <a:pPr marL="34283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Q &amp; 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969171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C6738-A433-4002-AE98-DD429A1A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098-320B-459E-801E-54E5791438C8}" type="slidenum">
              <a:rPr lang="en-US" smtClean="0"/>
              <a:t>4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35F6FF9B-8D69-4272-B55E-49CD9D55E681}"/>
              </a:ext>
            </a:extLst>
          </p:cNvPr>
          <p:cNvSpPr txBox="1">
            <a:spLocks/>
          </p:cNvSpPr>
          <p:nvPr/>
        </p:nvSpPr>
        <p:spPr>
          <a:xfrm>
            <a:off x="102069" y="169566"/>
            <a:ext cx="12202817" cy="9855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80" kern="1200" baseline="0">
                <a:solidFill>
                  <a:srgbClr val="117A0E"/>
                </a:solidFill>
                <a:latin typeface="Segoe Pro Light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119" b="1"/>
              <a:t>Traditional ML Vs DL</a:t>
            </a:r>
            <a:endParaRPr lang="en-US" sz="6119" b="1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8D83AE4-F609-43FD-ABB2-FFAF91CF002D}"/>
              </a:ext>
            </a:extLst>
          </p:cNvPr>
          <p:cNvSpPr txBox="1">
            <a:spLocks/>
          </p:cNvSpPr>
          <p:nvPr/>
        </p:nvSpPr>
        <p:spPr>
          <a:xfrm>
            <a:off x="6368544" y="1176225"/>
            <a:ext cx="5485621" cy="465205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/>
              <a:buChar char="•"/>
              <a:defRPr sz="2856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2448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204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/>
              <a:buNone/>
            </a:pPr>
            <a:r>
              <a:rPr lang="en-US" sz="3672" dirty="0"/>
              <a:t> Deep learning can automatically learn features in data​</a:t>
            </a:r>
          </a:p>
          <a:p>
            <a:pPr marL="0" indent="0" fontAlgn="base">
              <a:buFont typeface="Arial"/>
              <a:buNone/>
            </a:pPr>
            <a:endParaRPr lang="en-US" sz="3672" dirty="0"/>
          </a:p>
          <a:p>
            <a:pPr marL="0" indent="0" fontAlgn="base">
              <a:buFont typeface="Arial"/>
              <a:buNone/>
            </a:pPr>
            <a:r>
              <a:rPr lang="en-US" sz="3672" dirty="0"/>
              <a:t> Deep learning is largely a "black box" technique, updating learned weights at each layer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58ABD990-927E-4D4E-9E2A-C8CC25877E88}"/>
              </a:ext>
            </a:extLst>
          </p:cNvPr>
          <p:cNvSpPr txBox="1">
            <a:spLocks/>
          </p:cNvSpPr>
          <p:nvPr/>
        </p:nvSpPr>
        <p:spPr>
          <a:xfrm>
            <a:off x="551944" y="1309936"/>
            <a:ext cx="5485621" cy="413332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/>
              <a:buChar char="•"/>
              <a:defRPr sz="2856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2448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204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672"/>
              <a:t>Traditional ML requires manual feature extraction/engineering</a:t>
            </a:r>
          </a:p>
          <a:p>
            <a:pPr marL="0" indent="0">
              <a:buFont typeface="Arial"/>
              <a:buNone/>
            </a:pPr>
            <a:endParaRPr lang="en-US" sz="3672"/>
          </a:p>
          <a:p>
            <a:pPr marL="0" indent="0">
              <a:buFont typeface="Arial"/>
              <a:buNone/>
            </a:pPr>
            <a:r>
              <a:rPr lang="en-US" sz="3672"/>
              <a:t>Feature extraction for unstructured data is very difficult</a:t>
            </a:r>
            <a:endParaRPr lang="en-US" sz="3672" dirty="0"/>
          </a:p>
        </p:txBody>
      </p:sp>
    </p:spTree>
    <p:extLst>
      <p:ext uri="{BB962C8B-B14F-4D97-AF65-F5344CB8AC3E}">
        <p14:creationId xmlns:p14="http://schemas.microsoft.com/office/powerpoint/2010/main" val="28010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C6738-A433-4002-AE98-DD429A1A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098-320B-459E-801E-54E5791438C8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B25000F-F516-4A19-A2A5-771509846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68" y="303984"/>
            <a:ext cx="10389342" cy="752442"/>
          </a:xfrm>
        </p:spPr>
        <p:txBody>
          <a:bodyPr>
            <a:noAutofit/>
          </a:bodyPr>
          <a:lstStyle/>
          <a:p>
            <a:pPr algn="ctr"/>
            <a:r>
              <a:rPr lang="en-US" sz="6119" b="1" dirty="0"/>
              <a:t>Why is DL popular?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002C2F-A4E3-4FD5-94A6-BCD1E1872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62524"/>
            <a:ext cx="10724938" cy="419848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72" dirty="0"/>
              <a:t> DL models has been here for a long time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3672" dirty="0"/>
              <a:t> Fukushima (1980) – Neo-</a:t>
            </a:r>
            <a:r>
              <a:rPr lang="en-US" sz="3672" dirty="0" err="1"/>
              <a:t>Cognitron</a:t>
            </a:r>
            <a:endParaRPr lang="en-US" sz="3672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3672" dirty="0"/>
              <a:t> </a:t>
            </a:r>
            <a:r>
              <a:rPr lang="en-US" sz="3672" dirty="0" err="1"/>
              <a:t>LeCun</a:t>
            </a:r>
            <a:r>
              <a:rPr lang="en-US" sz="3672" dirty="0"/>
              <a:t> (1989) – Convolutional Neural Network</a:t>
            </a:r>
          </a:p>
          <a:p>
            <a:pPr marL="932597" lvl="2" indent="0">
              <a:buNone/>
            </a:pPr>
            <a:endParaRPr lang="en-US" sz="3672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72" dirty="0"/>
              <a:t> DL popularity grew recently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3672" dirty="0"/>
              <a:t> With growth of Big Data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3672" dirty="0"/>
              <a:t> With the advent of powerful GPUs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72" dirty="0"/>
          </a:p>
        </p:txBody>
      </p:sp>
    </p:spTree>
    <p:extLst>
      <p:ext uri="{BB962C8B-B14F-4D97-AF65-F5344CB8AC3E}">
        <p14:creationId xmlns:p14="http://schemas.microsoft.com/office/powerpoint/2010/main" val="276755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600075"/>
            <a:ext cx="10389342" cy="752442"/>
          </a:xfrm>
        </p:spPr>
        <p:txBody>
          <a:bodyPr>
            <a:noAutofit/>
          </a:bodyPr>
          <a:lstStyle/>
          <a:p>
            <a:pPr algn="ctr"/>
            <a:r>
              <a:rPr lang="en-US" sz="6119" b="1" dirty="0">
                <a:latin typeface="Segoe UI Light (Headings)"/>
              </a:rPr>
              <a:t>Deep Neural Network (DNN)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59" y="1933158"/>
            <a:ext cx="10363157" cy="3969089"/>
          </a:xfrm>
          <a:ln w="12700" cmpd="sng">
            <a:solidFill>
              <a:schemeClr val="tx1">
                <a:alpha val="99000"/>
              </a:schemeClr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C6738-A433-4002-AE98-DD429A1A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20098-320B-459E-801E-54E579143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3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BD8D-7F8B-4416-B566-26318E02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46" y="580626"/>
            <a:ext cx="10726460" cy="793358"/>
          </a:xfrm>
        </p:spPr>
        <p:txBody>
          <a:bodyPr>
            <a:noAutofit/>
          </a:bodyPr>
          <a:lstStyle/>
          <a:p>
            <a:r>
              <a:rPr lang="en-US" sz="3600" b="1" dirty="0"/>
              <a:t>Microsoft Cognitive Toolkit </a:t>
            </a:r>
            <a:br>
              <a:rPr lang="en-US" sz="3600" b="1" dirty="0"/>
            </a:br>
            <a:r>
              <a:rPr lang="en-US" sz="3600" b="1" dirty="0"/>
              <a:t>(formerly CNTK)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87BA-4F48-4336-A688-234F447CF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861968"/>
            <a:ext cx="10724938" cy="428630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Microsoft’s open-source deep-learning toolkit </a:t>
            </a:r>
          </a:p>
          <a:p>
            <a:pPr lvl="1">
              <a:lnSpc>
                <a:spcPct val="100000"/>
              </a:lnSpc>
            </a:pPr>
            <a:r>
              <a:rPr lang="en-US" u="sng" dirty="0">
                <a:solidFill>
                  <a:srgbClr val="0070C0"/>
                </a:solidFill>
              </a:rPr>
              <a:t>https://github.com/Microsoft/CNTK</a:t>
            </a:r>
            <a:endParaRPr lang="en-US" sz="3672" u="sng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Created by Microsoft Speech researchers (Dong Yu et al.) in 2012, “Computational Network Toolkit”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GitHub since Jan 2016 under MIT license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Renamed </a:t>
            </a:r>
            <a:r>
              <a:rPr lang="en-US" dirty="0"/>
              <a:t>“</a:t>
            </a:r>
            <a:r>
              <a:rPr lang="de-DE" dirty="0"/>
              <a:t>Cognitive Toolkit</a:t>
            </a:r>
            <a:r>
              <a:rPr lang="en-US" dirty="0"/>
              <a:t>”</a:t>
            </a:r>
          </a:p>
          <a:p>
            <a:pPr lvl="1" fontAlgn="ctr">
              <a:lnSpc>
                <a:spcPct val="100000"/>
              </a:lnSpc>
            </a:pPr>
            <a:r>
              <a:rPr lang="en-US" dirty="0"/>
              <a:t>Community contributions e.g. from MIT, Stanford and NVidia</a:t>
            </a:r>
          </a:p>
          <a:p>
            <a:endParaRPr lang="en-US" sz="1632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8545D-837D-4DD4-9ED7-A9C22D767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784" r="79" b="234"/>
          <a:stretch/>
        </p:blipFill>
        <p:spPr>
          <a:xfrm>
            <a:off x="9539867" y="127715"/>
            <a:ext cx="2308133" cy="2305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115" y="2433652"/>
            <a:ext cx="2354944" cy="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6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55768" y="1739211"/>
            <a:ext cx="10724939" cy="3835021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endParaRPr lang="en-US" sz="2448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 sz="2448">
                <a:solidFill>
                  <a:schemeClr val="accent2">
                    <a:lumMod val="75000"/>
                  </a:schemeClr>
                </a:solidFill>
              </a:rPr>
              <a:t>CNTK expresses (nearly) </a:t>
            </a:r>
            <a:r>
              <a:rPr lang="en-US" sz="2448" b="1">
                <a:solidFill>
                  <a:schemeClr val="accent2">
                    <a:lumMod val="75000"/>
                  </a:schemeClr>
                </a:solidFill>
              </a:rPr>
              <a:t>arbitrary neural networks </a:t>
            </a:r>
            <a:r>
              <a:rPr lang="en-US" sz="2448">
                <a:solidFill>
                  <a:schemeClr val="accent2">
                    <a:lumMod val="75000"/>
                  </a:schemeClr>
                </a:solidFill>
              </a:rPr>
              <a:t>by composing simple building blocks into complex </a:t>
            </a:r>
            <a:r>
              <a:rPr lang="en-US" sz="2448" b="1">
                <a:solidFill>
                  <a:schemeClr val="accent2">
                    <a:lumMod val="75000"/>
                  </a:schemeClr>
                </a:solidFill>
              </a:rPr>
              <a:t>computational networks</a:t>
            </a:r>
            <a:r>
              <a:rPr lang="en-US" sz="2448">
                <a:solidFill>
                  <a:schemeClr val="accent2">
                    <a:lumMod val="75000"/>
                  </a:schemeClr>
                </a:solidFill>
              </a:rPr>
              <a:t>, supporting relevant network types and applications.</a:t>
            </a:r>
          </a:p>
          <a:p>
            <a:pPr fontAlgn="ctr"/>
            <a:endParaRPr lang="en-US" sz="2448">
              <a:solidFill>
                <a:schemeClr val="accent2">
                  <a:lumMod val="75000"/>
                </a:schemeClr>
              </a:solidFill>
            </a:endParaRPr>
          </a:p>
          <a:p>
            <a:pPr fontAlgn="ctr"/>
            <a:r>
              <a:rPr lang="en-US" sz="2448">
                <a:solidFill>
                  <a:schemeClr val="accent2">
                    <a:lumMod val="75000"/>
                  </a:schemeClr>
                </a:solidFill>
              </a:rPr>
              <a:t>CNTK is </a:t>
            </a:r>
            <a:r>
              <a:rPr lang="en-US" sz="2448" b="1">
                <a:solidFill>
                  <a:schemeClr val="accent2">
                    <a:lumMod val="75000"/>
                  </a:schemeClr>
                </a:solidFill>
              </a:rPr>
              <a:t>production-ready</a:t>
            </a:r>
            <a:r>
              <a:rPr lang="en-US" sz="2448">
                <a:solidFill>
                  <a:schemeClr val="accent2">
                    <a:lumMod val="75000"/>
                  </a:schemeClr>
                </a:solidFill>
              </a:rPr>
              <a:t>: State-of-the-art accuracy, efficient, and scales to multi-GPU/multi-server.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Microsoft Cognitive Toolkit (CNTK)</a:t>
            </a:r>
          </a:p>
        </p:txBody>
      </p:sp>
    </p:spTree>
    <p:extLst>
      <p:ext uri="{BB962C8B-B14F-4D97-AF65-F5344CB8AC3E}">
        <p14:creationId xmlns:p14="http://schemas.microsoft.com/office/powerpoint/2010/main" val="418031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65903" y="1361839"/>
            <a:ext cx="10724939" cy="3835021"/>
          </a:xfrm>
        </p:spPr>
        <p:txBody>
          <a:bodyPr>
            <a:noAutofit/>
          </a:bodyPr>
          <a:lstStyle/>
          <a:p>
            <a:pPr fontAlgn="ctr">
              <a:lnSpc>
                <a:spcPct val="100000"/>
              </a:lnSpc>
            </a:pPr>
            <a:r>
              <a:rPr lang="en-US">
                <a:solidFill>
                  <a:schemeClr val="accent3">
                    <a:lumMod val="90000"/>
                    <a:lumOff val="10000"/>
                  </a:schemeClr>
                </a:solidFill>
              </a:rPr>
              <a:t>ease of use</a:t>
            </a:r>
            <a:endParaRPr lang="en-US" i="1">
              <a:solidFill>
                <a:schemeClr val="accent3">
                  <a:lumMod val="90000"/>
                  <a:lumOff val="10000"/>
                </a:schemeClr>
              </a:solidFill>
            </a:endParaRPr>
          </a:p>
          <a:p>
            <a:pPr lvl="1" fontAlgn="ctr">
              <a:lnSpc>
                <a:spcPct val="100000"/>
              </a:lnSpc>
              <a:spcBef>
                <a:spcPts val="306"/>
              </a:spcBef>
            </a:pPr>
            <a:r>
              <a:rPr lang="en-US" sz="1836" i="1"/>
              <a:t>what</a:t>
            </a:r>
            <a:r>
              <a:rPr lang="en-US" sz="1836"/>
              <a:t>, not </a:t>
            </a:r>
            <a:r>
              <a:rPr lang="en-US" sz="1836" i="1"/>
              <a:t>how</a:t>
            </a:r>
            <a:endParaRPr lang="en-US" sz="1836"/>
          </a:p>
          <a:p>
            <a:pPr lvl="1" fontAlgn="ctr">
              <a:lnSpc>
                <a:spcPct val="100000"/>
              </a:lnSpc>
              <a:spcBef>
                <a:spcPts val="306"/>
              </a:spcBef>
            </a:pPr>
            <a:r>
              <a:rPr lang="en-US" sz="1836"/>
              <a:t>powerful stock library</a:t>
            </a:r>
          </a:p>
          <a:p>
            <a:pPr fontAlgn="ctr">
              <a:lnSpc>
                <a:spcPct val="100000"/>
              </a:lnSpc>
            </a:pPr>
            <a:r>
              <a:rPr lang="en-US">
                <a:solidFill>
                  <a:schemeClr val="accent3">
                    <a:lumMod val="90000"/>
                    <a:lumOff val="10000"/>
                  </a:schemeClr>
                </a:solidFill>
              </a:rPr>
              <a:t>fast</a:t>
            </a:r>
          </a:p>
          <a:p>
            <a:pPr lvl="1" fontAlgn="ctr">
              <a:lnSpc>
                <a:spcPct val="100000"/>
              </a:lnSpc>
              <a:spcBef>
                <a:spcPts val="306"/>
              </a:spcBef>
            </a:pPr>
            <a:r>
              <a:rPr lang="en-US" sz="1836"/>
              <a:t>optimized for NVidia GPUs &amp; libraries</a:t>
            </a:r>
          </a:p>
          <a:p>
            <a:pPr lvl="1" fontAlgn="ctr">
              <a:lnSpc>
                <a:spcPct val="100000"/>
              </a:lnSpc>
              <a:spcBef>
                <a:spcPts val="306"/>
              </a:spcBef>
            </a:pPr>
            <a:r>
              <a:rPr lang="en-US" sz="1836"/>
              <a:t>best-in-class multi-GPU/multi-server algorithms</a:t>
            </a:r>
          </a:p>
          <a:p>
            <a:pPr fontAlgn="ctr">
              <a:lnSpc>
                <a:spcPct val="100000"/>
              </a:lnSpc>
            </a:pPr>
            <a:r>
              <a:rPr lang="en-US">
                <a:solidFill>
                  <a:schemeClr val="accent3">
                    <a:lumMod val="90000"/>
                    <a:lumOff val="10000"/>
                  </a:schemeClr>
                </a:solidFill>
              </a:rPr>
              <a:t>flexible</a:t>
            </a:r>
          </a:p>
          <a:p>
            <a:pPr lvl="1" fontAlgn="ctr">
              <a:lnSpc>
                <a:spcPct val="100000"/>
              </a:lnSpc>
              <a:spcBef>
                <a:spcPts val="306"/>
              </a:spcBef>
            </a:pPr>
            <a:r>
              <a:rPr lang="en-US" sz="1836">
                <a:solidFill>
                  <a:srgbClr val="000000"/>
                </a:solidFill>
              </a:rPr>
              <a:t>powerful &amp; composable Python and C++ API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pPr fontAlgn="ctr">
              <a:lnSpc>
                <a:spcPct val="100000"/>
              </a:lnSpc>
            </a:pPr>
            <a:r>
              <a:rPr lang="en-US">
                <a:solidFill>
                  <a:schemeClr val="accent3">
                    <a:lumMod val="90000"/>
                    <a:lumOff val="10000"/>
                  </a:schemeClr>
                </a:solidFill>
              </a:rPr>
              <a:t>Linux and Windows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pPr fontAlgn="ctr">
              <a:lnSpc>
                <a:spcPct val="100000"/>
              </a:lnSpc>
            </a:pPr>
            <a:r>
              <a:rPr lang="en-US">
                <a:solidFill>
                  <a:schemeClr val="accent3">
                    <a:lumMod val="90000"/>
                    <a:lumOff val="10000"/>
                  </a:schemeClr>
                </a:solidFill>
              </a:rPr>
              <a:t>Development is completely in the open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5768" y="201416"/>
            <a:ext cx="10851228" cy="1351952"/>
          </a:xfrm>
        </p:spPr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Microsoft Cognitive Toolkit</a:t>
            </a:r>
            <a:endParaRPr lang="en-US" u="sng">
              <a:solidFill>
                <a:srgbClr val="0070C0"/>
              </a:solidFill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111982" y="2554527"/>
            <a:ext cx="4468724" cy="3080532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Segoe Pro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97" fontAlgn="ctr">
              <a:spcBef>
                <a:spcPts val="1020"/>
              </a:spcBef>
              <a:buNone/>
              <a:defRPr/>
            </a:pPr>
            <a:endParaRPr lang="en-US" sz="2856">
              <a:solidFill>
                <a:schemeClr val="accent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25576" y="6484508"/>
            <a:ext cx="354583" cy="35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1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3"/>
    </mc:Choice>
    <mc:Fallback xmlns="">
      <p:transition spd="slow" advTm="35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67FAD0E1-6B79-4777-923D-C87A7945BB2F}"/>
    </a:ext>
  </a:extLst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6C43F46A-5065-421D-B3DC-DEA9A7010154}"/>
    </a:ext>
  </a:extLst>
</a:theme>
</file>

<file path=ppt/theme/theme3.xml><?xml version="1.0" encoding="utf-8"?>
<a:theme xmlns:a="http://schemas.openxmlformats.org/drawingml/2006/main" name="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0E609DC6-8746-4E63-A700-E316522DD1EE}"/>
    </a:ext>
  </a:extLst>
</a:theme>
</file>

<file path=ppt/theme/theme4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7B76EBEC-A771-40CF-B5C3-797FB8BC34DB}"/>
    </a:ext>
  </a:extLst>
</a:theme>
</file>

<file path=ppt/theme/theme5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4D855471-C056-4AD3-9B30-1FF2BBCDFD01}"/>
    </a:ext>
  </a:extLst>
</a:theme>
</file>

<file path=ppt/theme/theme6.xml><?xml version="1.0" encoding="utf-8"?>
<a:theme xmlns:a="http://schemas.openxmlformats.org/drawingml/2006/main" name="1_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022A11E0-5085-44EF-B9C6-7DCEEA5E4F03}"/>
    </a:ext>
  </a:extLst>
</a:theme>
</file>

<file path=ppt/theme/theme7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D315E19240CD4EA926378A2D5F23F1" ma:contentTypeVersion="9" ma:contentTypeDescription="Create a new document." ma:contentTypeScope="" ma:versionID="5e6bfd5e3494a9d72cd1a3ca48fa4668">
  <xsd:schema xmlns:xsd="http://www.w3.org/2001/XMLSchema" xmlns:xs="http://www.w3.org/2001/XMLSchema" xmlns:p="http://schemas.microsoft.com/office/2006/metadata/properties" xmlns:ns1="http://schemas.microsoft.com/sharepoint/v3" xmlns:ns2="51e8c909-caa4-4836-9d40-ade18c9bcb5b" xmlns:ns3="01e6f05b-bc02-4acc-8211-413c0496a01d" targetNamespace="http://schemas.microsoft.com/office/2006/metadata/properties" ma:root="true" ma:fieldsID="5eee04c1aac6b4692a76dfa767b256d4" ns1:_="" ns2:_="" ns3:_="">
    <xsd:import namespace="http://schemas.microsoft.com/sharepoint/v3"/>
    <xsd:import namespace="51e8c909-caa4-4836-9d40-ade18c9bcb5b"/>
    <xsd:import namespace="01e6f05b-bc02-4acc-8211-413c0496a01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8c909-caa4-4836-9d40-ade18c9bcb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6f05b-bc02-4acc-8211-413c0496a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51e8c909-caa4-4836-9d40-ade18c9bcb5b">sonyal@microsoft.com</LastSharedByUser>
    <SharedWithUsers xmlns="51e8c909-caa4-4836-9d40-ade18c9bcb5b">
      <UserInfo>
        <DisplayName>Sonya Koptyev</DisplayName>
        <AccountId>6782</AccountId>
        <AccountType/>
      </UserInfo>
      <UserInfo>
        <DisplayName>Charlotte Betterley</DisplayName>
        <AccountId>1103</AccountId>
        <AccountType/>
      </UserInfo>
      <UserInfo>
        <DisplayName>Tony Lystra (Waggener Edstrom)</DisplayName>
        <AccountId>6844</AccountId>
        <AccountType/>
      </UserInfo>
    </SharedWithUsers>
    <LastSharedByTime xmlns="51e8c909-caa4-4836-9d40-ade18c9bcb5b">2017-05-24T06:39:35+00:00</LastSharedByTime>
  </documentManagement>
</p:properties>
</file>

<file path=customXml/itemProps1.xml><?xml version="1.0" encoding="utf-8"?>
<ds:datastoreItem xmlns:ds="http://schemas.openxmlformats.org/officeDocument/2006/customXml" ds:itemID="{258BF287-4E6B-4720-BDDD-B8CE8A59E4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1e8c909-caa4-4836-9d40-ade18c9bcb5b"/>
    <ds:schemaRef ds:uri="01e6f05b-bc02-4acc-8211-413c0496a0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documentManagement/types"/>
    <ds:schemaRef ds:uri="51e8c909-caa4-4836-9d40-ade18c9bcb5b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01e6f05b-bc02-4acc-8211-413c0496a01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1136</Words>
  <Application>Microsoft Office PowerPoint</Application>
  <PresentationFormat>Custom</PresentationFormat>
  <Paragraphs>219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17</vt:i4>
      </vt:variant>
    </vt:vector>
  </HeadingPairs>
  <TitlesOfParts>
    <vt:vector size="40" baseType="lpstr">
      <vt:lpstr>MS PGothic</vt:lpstr>
      <vt:lpstr>Arial</vt:lpstr>
      <vt:lpstr>Calibri</vt:lpstr>
      <vt:lpstr>Calibri Light</vt:lpstr>
      <vt:lpstr>Century Gothic</vt:lpstr>
      <vt:lpstr>Consolas</vt:lpstr>
      <vt:lpstr>Courier New</vt:lpstr>
      <vt:lpstr>Segoe Pro</vt:lpstr>
      <vt:lpstr>Segoe Pro Light</vt:lpstr>
      <vt:lpstr>Segoe UI</vt:lpstr>
      <vt:lpstr>Segoe UI Light</vt:lpstr>
      <vt:lpstr>Segoe UI Light (Headings)</vt:lpstr>
      <vt:lpstr>Segoe UI Semilight</vt:lpstr>
      <vt:lpstr>Symbol</vt:lpstr>
      <vt:lpstr>Trebuchet MS</vt:lpstr>
      <vt:lpstr>Wingdings</vt:lpstr>
      <vt:lpstr>5-50111_Build 2017_LIGHT GRAY TEMPLATE</vt:lpstr>
      <vt:lpstr>5-50111_Build 2017_DARK GRAY TEMPLATE</vt:lpstr>
      <vt:lpstr>Machine_Learning_Data_Science_Conference_Spring_2016_Template</vt:lpstr>
      <vt:lpstr>Office Theme</vt:lpstr>
      <vt:lpstr>9_Office Theme</vt:lpstr>
      <vt:lpstr>1_Machine_Learning_Data_Science_Conference_Spring_2016_Template</vt:lpstr>
      <vt:lpstr>Title &amp; Bullet</vt:lpstr>
      <vt:lpstr>Experience Hands-On Deep Learning  with Microsoft Cognitive Toolkit 2.0  Anusua Trivedi Data Scientist ADS, AI + R         </vt:lpstr>
      <vt:lpstr>Tutorial Agenda</vt:lpstr>
      <vt:lpstr>Agenda</vt:lpstr>
      <vt:lpstr>PowerPoint Presentation</vt:lpstr>
      <vt:lpstr>Why is DL popular?</vt:lpstr>
      <vt:lpstr>Deep Neural Network (DNN)</vt:lpstr>
      <vt:lpstr>Microsoft Cognitive Toolkit  (formerly CNTK)</vt:lpstr>
      <vt:lpstr>The Microsoft Cognitive Toolkit (CNTK)</vt:lpstr>
      <vt:lpstr>Microsoft Cognitive Toolkit</vt:lpstr>
      <vt:lpstr>Anatomy of a training job</vt:lpstr>
      <vt:lpstr>how to: reader</vt:lpstr>
      <vt:lpstr>how to: network</vt:lpstr>
      <vt:lpstr>how to: network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Experience Hands-On Deep Learning  with Microsoft Cognitive Toolkit 2.0  Cha Zhang, Prin. Dev Manager   Sayan Pathak, Prin. ML Scientist</dc:title>
  <dc:creator>Sayan Pathak</dc:creator>
  <cp:lastModifiedBy>Anusua Trivedi</cp:lastModifiedBy>
  <cp:revision>40</cp:revision>
  <dcterms:modified xsi:type="dcterms:W3CDTF">2017-06-27T15:39:47Z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0x010100F9D315E19240CD4EA926378A2D5F23F1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antriv@microsoft.com</vt:lpwstr>
  </property>
  <property fmtid="{D5CDD505-2E9C-101B-9397-08002B2CF9AE}" pid="18" name="MSIP_Label_f42aa342-8706-4288-bd11-ebb85995028c_SetDate">
    <vt:lpwstr>2017-06-25T20:59:50.0454594-05:00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